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51"/>
  </p:notesMasterIdLst>
  <p:sldIdLst>
    <p:sldId id="258" r:id="rId5"/>
    <p:sldId id="703" r:id="rId6"/>
    <p:sldId id="705" r:id="rId7"/>
    <p:sldId id="734" r:id="rId8"/>
    <p:sldId id="735" r:id="rId9"/>
    <p:sldId id="290" r:id="rId10"/>
    <p:sldId id="736" r:id="rId11"/>
    <p:sldId id="737" r:id="rId12"/>
    <p:sldId id="738" r:id="rId13"/>
    <p:sldId id="739" r:id="rId14"/>
    <p:sldId id="740" r:id="rId15"/>
    <p:sldId id="741" r:id="rId16"/>
    <p:sldId id="293" r:id="rId17"/>
    <p:sldId id="278" r:id="rId18"/>
    <p:sldId id="742" r:id="rId19"/>
    <p:sldId id="744" r:id="rId20"/>
    <p:sldId id="745" r:id="rId21"/>
    <p:sldId id="746" r:id="rId22"/>
    <p:sldId id="747" r:id="rId23"/>
    <p:sldId id="748" r:id="rId24"/>
    <p:sldId id="749" r:id="rId25"/>
    <p:sldId id="750" r:id="rId26"/>
    <p:sldId id="302" r:id="rId27"/>
    <p:sldId id="752" r:id="rId28"/>
    <p:sldId id="751" r:id="rId29"/>
    <p:sldId id="754" r:id="rId30"/>
    <p:sldId id="753" r:id="rId31"/>
    <p:sldId id="304" r:id="rId32"/>
    <p:sldId id="755" r:id="rId33"/>
    <p:sldId id="756" r:id="rId34"/>
    <p:sldId id="757" r:id="rId35"/>
    <p:sldId id="272" r:id="rId36"/>
    <p:sldId id="273" r:id="rId37"/>
    <p:sldId id="758" r:id="rId38"/>
    <p:sldId id="759" r:id="rId39"/>
    <p:sldId id="760" r:id="rId40"/>
    <p:sldId id="761" r:id="rId41"/>
    <p:sldId id="762" r:id="rId42"/>
    <p:sldId id="329" r:id="rId43"/>
    <p:sldId id="764" r:id="rId44"/>
    <p:sldId id="765" r:id="rId45"/>
    <p:sldId id="276" r:id="rId46"/>
    <p:sldId id="326" r:id="rId47"/>
    <p:sldId id="766" r:id="rId48"/>
    <p:sldId id="733" r:id="rId49"/>
    <p:sldId id="257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DAF287-7240-2A7C-FCD1-091BE0C96901}" name="Werner-Dempsey, Anne M" initials="WA" userId="S::ap8309ag@minnstate.edu::86cc4cb2-14f3-4a44-b327-1d8f690700d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61697A-053F-F83D-030F-8D8A99417EB0}" v="1" dt="2025-07-08T20:49:25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8/10/relationships/authors" Target="author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6C84E2-CD17-4E42-B5C8-083169FF8ADE}" type="doc">
      <dgm:prSet loTypeId="urn:microsoft.com/office/officeart/2005/8/layout/vList5" loCatId="list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B8568AE9-1A0F-4467-AA68-3AF861402754}">
      <dgm:prSet/>
      <dgm:spPr/>
      <dgm:t>
        <a:bodyPr/>
        <a:lstStyle/>
        <a:p>
          <a:r>
            <a:rPr lang="en-US"/>
            <a:t>Communication in Daily Life</a:t>
          </a:r>
        </a:p>
      </dgm:t>
    </dgm:pt>
    <dgm:pt modelId="{1ABD240E-1E97-4F31-BCFB-8ADB5849B4A4}" type="parTrans" cxnId="{99E28B1A-145F-4895-B846-B98379634B89}">
      <dgm:prSet/>
      <dgm:spPr/>
      <dgm:t>
        <a:bodyPr/>
        <a:lstStyle/>
        <a:p>
          <a:endParaRPr lang="en-US"/>
        </a:p>
      </dgm:t>
    </dgm:pt>
    <dgm:pt modelId="{531D6F4C-39C9-4E73-9BFB-E2C6EF9435BC}" type="sibTrans" cxnId="{99E28B1A-145F-4895-B846-B98379634B89}">
      <dgm:prSet/>
      <dgm:spPr/>
      <dgm:t>
        <a:bodyPr/>
        <a:lstStyle/>
        <a:p>
          <a:endParaRPr lang="en-US"/>
        </a:p>
      </dgm:t>
    </dgm:pt>
    <dgm:pt modelId="{B4F2476B-BBD9-47A1-96FD-6126B6C9DB59}">
      <dgm:prSet/>
      <dgm:spPr/>
      <dgm:t>
        <a:bodyPr/>
        <a:lstStyle/>
        <a:p>
          <a:r>
            <a:rPr lang="en-US" b="0" i="0"/>
            <a:t>Individuals make choices each day based on their cultural values and beliefs</a:t>
          </a:r>
          <a:endParaRPr lang="en-US"/>
        </a:p>
      </dgm:t>
    </dgm:pt>
    <dgm:pt modelId="{69002AE6-D21D-495E-B57A-6A644C42612B}" type="parTrans" cxnId="{5F705569-020A-4CA4-9E18-848DA3E561F1}">
      <dgm:prSet/>
      <dgm:spPr/>
      <dgm:t>
        <a:bodyPr/>
        <a:lstStyle/>
        <a:p>
          <a:endParaRPr lang="en-US"/>
        </a:p>
      </dgm:t>
    </dgm:pt>
    <dgm:pt modelId="{A4F95F05-AECB-4C82-8DE6-0C3D9303F960}" type="sibTrans" cxnId="{5F705569-020A-4CA4-9E18-848DA3E561F1}">
      <dgm:prSet/>
      <dgm:spPr/>
      <dgm:t>
        <a:bodyPr/>
        <a:lstStyle/>
        <a:p>
          <a:endParaRPr lang="en-US"/>
        </a:p>
      </dgm:t>
    </dgm:pt>
    <dgm:pt modelId="{99278DDE-7EA2-4D00-AD2D-DDE3924B81CF}">
      <dgm:prSet/>
      <dgm:spPr/>
      <dgm:t>
        <a:bodyPr/>
        <a:lstStyle/>
        <a:p>
          <a:r>
            <a:rPr lang="en-US" b="0" i="0"/>
            <a:t>Perception </a:t>
          </a:r>
          <a:endParaRPr lang="en-US"/>
        </a:p>
      </dgm:t>
    </dgm:pt>
    <dgm:pt modelId="{AEC06561-B7EF-47A2-8D46-ADE16B6B7C51}" type="parTrans" cxnId="{D18170AA-584D-4C8A-A8E6-B22391C32F2F}">
      <dgm:prSet/>
      <dgm:spPr/>
      <dgm:t>
        <a:bodyPr/>
        <a:lstStyle/>
        <a:p>
          <a:endParaRPr lang="en-US"/>
        </a:p>
      </dgm:t>
    </dgm:pt>
    <dgm:pt modelId="{EEF60190-83EB-4704-8CED-4A28CAE082AA}" type="sibTrans" cxnId="{D18170AA-584D-4C8A-A8E6-B22391C32F2F}">
      <dgm:prSet/>
      <dgm:spPr/>
      <dgm:t>
        <a:bodyPr/>
        <a:lstStyle/>
        <a:p>
          <a:endParaRPr lang="en-US"/>
        </a:p>
      </dgm:t>
    </dgm:pt>
    <dgm:pt modelId="{65170C0E-A920-4381-8515-1916401A0144}">
      <dgm:prSet/>
      <dgm:spPr/>
      <dgm:t>
        <a:bodyPr/>
        <a:lstStyle/>
        <a:p>
          <a:r>
            <a:rPr lang="en-US" b="0" i="0"/>
            <a:t>Organization of daily life </a:t>
          </a:r>
          <a:endParaRPr lang="en-US"/>
        </a:p>
      </dgm:t>
    </dgm:pt>
    <dgm:pt modelId="{8522E032-30CA-48F0-BBD1-23D8DCD589F4}" type="parTrans" cxnId="{A729E264-D23E-4BE9-BFA8-703652D77FBF}">
      <dgm:prSet/>
      <dgm:spPr/>
      <dgm:t>
        <a:bodyPr/>
        <a:lstStyle/>
        <a:p>
          <a:endParaRPr lang="en-US"/>
        </a:p>
      </dgm:t>
    </dgm:pt>
    <dgm:pt modelId="{9AB936F7-31E2-4597-8A2E-228F743FA4D6}" type="sibTrans" cxnId="{A729E264-D23E-4BE9-BFA8-703652D77FBF}">
      <dgm:prSet/>
      <dgm:spPr/>
      <dgm:t>
        <a:bodyPr/>
        <a:lstStyle/>
        <a:p>
          <a:endParaRPr lang="en-US"/>
        </a:p>
      </dgm:t>
    </dgm:pt>
    <dgm:pt modelId="{205BAE1B-71EF-4EDC-93EA-F54C4A4CE348}">
      <dgm:prSet/>
      <dgm:spPr/>
      <dgm:t>
        <a:bodyPr/>
        <a:lstStyle/>
        <a:p>
          <a:r>
            <a:rPr lang="en-US" b="0" i="0"/>
            <a:t>Judging individuals and situations </a:t>
          </a:r>
          <a:endParaRPr lang="en-US"/>
        </a:p>
      </dgm:t>
    </dgm:pt>
    <dgm:pt modelId="{9BC775E5-C16C-4674-AD2E-F8F54E583035}" type="parTrans" cxnId="{7186774C-D6F1-4D3D-9AB3-2CD250C66DA4}">
      <dgm:prSet/>
      <dgm:spPr/>
      <dgm:t>
        <a:bodyPr/>
        <a:lstStyle/>
        <a:p>
          <a:endParaRPr lang="en-US"/>
        </a:p>
      </dgm:t>
    </dgm:pt>
    <dgm:pt modelId="{0AA8F052-FBC8-4F66-AA08-8A77F00B2637}" type="sibTrans" cxnId="{7186774C-D6F1-4D3D-9AB3-2CD250C66DA4}">
      <dgm:prSet/>
      <dgm:spPr/>
      <dgm:t>
        <a:bodyPr/>
        <a:lstStyle/>
        <a:p>
          <a:endParaRPr lang="en-US"/>
        </a:p>
      </dgm:t>
    </dgm:pt>
    <dgm:pt modelId="{9F18B157-10D1-4AED-AB4E-A49FA12D7249}" type="pres">
      <dgm:prSet presAssocID="{086C84E2-CD17-4E42-B5C8-083169FF8ADE}" presName="Name0" presStyleCnt="0">
        <dgm:presLayoutVars>
          <dgm:dir/>
          <dgm:animLvl val="lvl"/>
          <dgm:resizeHandles val="exact"/>
        </dgm:presLayoutVars>
      </dgm:prSet>
      <dgm:spPr/>
    </dgm:pt>
    <dgm:pt modelId="{98A2108C-B668-4FF0-8F03-E4E9F969335E}" type="pres">
      <dgm:prSet presAssocID="{B8568AE9-1A0F-4467-AA68-3AF861402754}" presName="linNode" presStyleCnt="0"/>
      <dgm:spPr/>
    </dgm:pt>
    <dgm:pt modelId="{2CD4CB23-709C-4911-8D2D-E43BDCE43E4E}" type="pres">
      <dgm:prSet presAssocID="{B8568AE9-1A0F-4467-AA68-3AF861402754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9216200-7E1C-4A21-9E01-92ED6B220712}" type="pres">
      <dgm:prSet presAssocID="{B8568AE9-1A0F-4467-AA68-3AF861402754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A2466A13-A6A5-4368-B146-25E107CAF4CA}" type="presOf" srcId="{B4F2476B-BBD9-47A1-96FD-6126B6C9DB59}" destId="{49216200-7E1C-4A21-9E01-92ED6B220712}" srcOrd="0" destOrd="0" presId="urn:microsoft.com/office/officeart/2005/8/layout/vList5"/>
    <dgm:cxn modelId="{99E28B1A-145F-4895-B846-B98379634B89}" srcId="{086C84E2-CD17-4E42-B5C8-083169FF8ADE}" destId="{B8568AE9-1A0F-4467-AA68-3AF861402754}" srcOrd="0" destOrd="0" parTransId="{1ABD240E-1E97-4F31-BCFB-8ADB5849B4A4}" sibTransId="{531D6F4C-39C9-4E73-9BFB-E2C6EF9435BC}"/>
    <dgm:cxn modelId="{246F9620-C907-422B-9B7B-A651838D587E}" type="presOf" srcId="{99278DDE-7EA2-4D00-AD2D-DDE3924B81CF}" destId="{49216200-7E1C-4A21-9E01-92ED6B220712}" srcOrd="0" destOrd="1" presId="urn:microsoft.com/office/officeart/2005/8/layout/vList5"/>
    <dgm:cxn modelId="{A729E264-D23E-4BE9-BFA8-703652D77FBF}" srcId="{B8568AE9-1A0F-4467-AA68-3AF861402754}" destId="{65170C0E-A920-4381-8515-1916401A0144}" srcOrd="2" destOrd="0" parTransId="{8522E032-30CA-48F0-BBD1-23D8DCD589F4}" sibTransId="{9AB936F7-31E2-4597-8A2E-228F743FA4D6}"/>
    <dgm:cxn modelId="{5F705569-020A-4CA4-9E18-848DA3E561F1}" srcId="{B8568AE9-1A0F-4467-AA68-3AF861402754}" destId="{B4F2476B-BBD9-47A1-96FD-6126B6C9DB59}" srcOrd="0" destOrd="0" parTransId="{69002AE6-D21D-495E-B57A-6A644C42612B}" sibTransId="{A4F95F05-AECB-4C82-8DE6-0C3D9303F960}"/>
    <dgm:cxn modelId="{7186774C-D6F1-4D3D-9AB3-2CD250C66DA4}" srcId="{B8568AE9-1A0F-4467-AA68-3AF861402754}" destId="{205BAE1B-71EF-4EDC-93EA-F54C4A4CE348}" srcOrd="3" destOrd="0" parTransId="{9BC775E5-C16C-4674-AD2E-F8F54E583035}" sibTransId="{0AA8F052-FBC8-4F66-AA08-8A77F00B2637}"/>
    <dgm:cxn modelId="{D18170AA-584D-4C8A-A8E6-B22391C32F2F}" srcId="{B8568AE9-1A0F-4467-AA68-3AF861402754}" destId="{99278DDE-7EA2-4D00-AD2D-DDE3924B81CF}" srcOrd="1" destOrd="0" parTransId="{AEC06561-B7EF-47A2-8D46-ADE16B6B7C51}" sibTransId="{EEF60190-83EB-4704-8CED-4A28CAE082AA}"/>
    <dgm:cxn modelId="{0F0DBCAF-2A41-466E-A00D-B7C1702378C9}" type="presOf" srcId="{086C84E2-CD17-4E42-B5C8-083169FF8ADE}" destId="{9F18B157-10D1-4AED-AB4E-A49FA12D7249}" srcOrd="0" destOrd="0" presId="urn:microsoft.com/office/officeart/2005/8/layout/vList5"/>
    <dgm:cxn modelId="{5EC9BEF3-D23C-47DB-9776-C286A8CCA1EA}" type="presOf" srcId="{65170C0E-A920-4381-8515-1916401A0144}" destId="{49216200-7E1C-4A21-9E01-92ED6B220712}" srcOrd="0" destOrd="2" presId="urn:microsoft.com/office/officeart/2005/8/layout/vList5"/>
    <dgm:cxn modelId="{7E973EF9-CD19-4241-812E-E9FBF9881FB2}" type="presOf" srcId="{B8568AE9-1A0F-4467-AA68-3AF861402754}" destId="{2CD4CB23-709C-4911-8D2D-E43BDCE43E4E}" srcOrd="0" destOrd="0" presId="urn:microsoft.com/office/officeart/2005/8/layout/vList5"/>
    <dgm:cxn modelId="{0570B9FE-F72B-4782-B764-548E9383DFEF}" type="presOf" srcId="{205BAE1B-71EF-4EDC-93EA-F54C4A4CE348}" destId="{49216200-7E1C-4A21-9E01-92ED6B220712}" srcOrd="0" destOrd="3" presId="urn:microsoft.com/office/officeart/2005/8/layout/vList5"/>
    <dgm:cxn modelId="{3AEA0949-2A3E-4EF1-A713-4F3569E72CAB}" type="presParOf" srcId="{9F18B157-10D1-4AED-AB4E-A49FA12D7249}" destId="{98A2108C-B668-4FF0-8F03-E4E9F969335E}" srcOrd="0" destOrd="0" presId="urn:microsoft.com/office/officeart/2005/8/layout/vList5"/>
    <dgm:cxn modelId="{2B6673C0-81AF-4FEF-95B7-EF707D668D02}" type="presParOf" srcId="{98A2108C-B668-4FF0-8F03-E4E9F969335E}" destId="{2CD4CB23-709C-4911-8D2D-E43BDCE43E4E}" srcOrd="0" destOrd="0" presId="urn:microsoft.com/office/officeart/2005/8/layout/vList5"/>
    <dgm:cxn modelId="{A9C5416D-78CC-4FFF-903C-FD3E3A839698}" type="presParOf" srcId="{98A2108C-B668-4FF0-8F03-E4E9F969335E}" destId="{49216200-7E1C-4A21-9E01-92ED6B22071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446C1B-DE35-4AF2-820E-99DDC2028C4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65AB79-3D5F-4EF7-85AA-CEBBEFFB208D}">
      <dgm:prSet phldrT="[Text]"/>
      <dgm:spPr>
        <a:solidFill>
          <a:schemeClr val="accent3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/>
            <a:t>Identify problem</a:t>
          </a:r>
        </a:p>
      </dgm:t>
    </dgm:pt>
    <dgm:pt modelId="{BF7FD743-9A76-4B02-9639-A274E91A8BA8}" type="parTrans" cxnId="{E5FD1A5F-14B5-4A3A-BCE5-6E112AB7EA25}">
      <dgm:prSet/>
      <dgm:spPr/>
      <dgm:t>
        <a:bodyPr/>
        <a:lstStyle/>
        <a:p>
          <a:endParaRPr lang="en-US"/>
        </a:p>
      </dgm:t>
    </dgm:pt>
    <dgm:pt modelId="{5CADA9FC-246C-4229-AE55-9B199BC5EE6A}" type="sibTrans" cxnId="{E5FD1A5F-14B5-4A3A-BCE5-6E112AB7EA25}">
      <dgm:prSet/>
      <dgm:spPr>
        <a:solidFill>
          <a:schemeClr val="accent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n-US"/>
        </a:p>
      </dgm:t>
    </dgm:pt>
    <dgm:pt modelId="{03EDD9DD-4C8B-4E8C-998C-CDC6DFA97DBE}">
      <dgm:prSet phldrT="[Text]"/>
      <dgm:spPr>
        <a:solidFill>
          <a:srgbClr val="7030A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/>
            <a:t>Gather information</a:t>
          </a:r>
        </a:p>
      </dgm:t>
    </dgm:pt>
    <dgm:pt modelId="{F41080A4-CB3E-48BA-8E62-E6AE73A49A02}" type="parTrans" cxnId="{A631EE05-2A33-440A-8842-BBEF67A6CE2E}">
      <dgm:prSet/>
      <dgm:spPr/>
      <dgm:t>
        <a:bodyPr/>
        <a:lstStyle/>
        <a:p>
          <a:endParaRPr lang="en-US"/>
        </a:p>
      </dgm:t>
    </dgm:pt>
    <dgm:pt modelId="{E7C3A94B-5A1D-48EB-AAF2-F9268B9BDF6D}" type="sibTrans" cxnId="{A631EE05-2A33-440A-8842-BBEF67A6CE2E}">
      <dgm:prSet/>
      <dgm:spPr>
        <a:solidFill>
          <a:schemeClr val="accent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n-US"/>
        </a:p>
      </dgm:t>
    </dgm:pt>
    <dgm:pt modelId="{7A24E551-BF94-40CC-96A6-6557C85B0ECE}">
      <dgm:prSet phldrT="[Text]"/>
      <dgm:spPr>
        <a:solidFill>
          <a:srgbClr val="C000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/>
            <a:t>Identify possible solutions</a:t>
          </a:r>
        </a:p>
      </dgm:t>
    </dgm:pt>
    <dgm:pt modelId="{CE75DBC9-4D76-4FA9-97CD-BC024B4E3C54}" type="parTrans" cxnId="{C70D4F64-87B0-4DCD-BFA0-267D5DB36514}">
      <dgm:prSet/>
      <dgm:spPr/>
      <dgm:t>
        <a:bodyPr/>
        <a:lstStyle/>
        <a:p>
          <a:endParaRPr lang="en-US"/>
        </a:p>
      </dgm:t>
    </dgm:pt>
    <dgm:pt modelId="{92FD8CE2-9D34-4D68-98E1-0FB529603BA0}" type="sibTrans" cxnId="{C70D4F64-87B0-4DCD-BFA0-267D5DB36514}">
      <dgm:prSet/>
      <dgm:spPr>
        <a:solidFill>
          <a:schemeClr val="accent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n-US"/>
        </a:p>
      </dgm:t>
    </dgm:pt>
    <dgm:pt modelId="{A5371E83-6C5D-48AE-881F-C20C98D48857}">
      <dgm:prSet phldrT="[Text]"/>
      <dgm:spPr>
        <a:solidFill>
          <a:srgbClr val="FFC0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/>
            <a:t>Select &amp; implement solution</a:t>
          </a:r>
        </a:p>
      </dgm:t>
    </dgm:pt>
    <dgm:pt modelId="{8D50DC74-8720-4196-9B53-8AFE0B684A3D}" type="parTrans" cxnId="{324FCD0C-51C1-4B25-A3B0-24350DCB083B}">
      <dgm:prSet/>
      <dgm:spPr/>
      <dgm:t>
        <a:bodyPr/>
        <a:lstStyle/>
        <a:p>
          <a:endParaRPr lang="en-US"/>
        </a:p>
      </dgm:t>
    </dgm:pt>
    <dgm:pt modelId="{DE36F856-EAD7-42BC-9B61-EEE22EB8D298}" type="sibTrans" cxnId="{324FCD0C-51C1-4B25-A3B0-24350DCB083B}">
      <dgm:prSet/>
      <dgm:spPr>
        <a:solidFill>
          <a:schemeClr val="accent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n-US"/>
        </a:p>
      </dgm:t>
    </dgm:pt>
    <dgm:pt modelId="{88ECDBF8-C284-41FB-998A-0819A880F364}">
      <dgm:prSet phldrT="[Text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n-US"/>
            <a:t>Evaluate &amp; revise</a:t>
          </a:r>
        </a:p>
      </dgm:t>
    </dgm:pt>
    <dgm:pt modelId="{579E19E1-693B-44A0-97E5-2117A49E2F4D}" type="parTrans" cxnId="{14C947D5-4763-478A-BB0C-313C593AE0A6}">
      <dgm:prSet/>
      <dgm:spPr/>
      <dgm:t>
        <a:bodyPr/>
        <a:lstStyle/>
        <a:p>
          <a:endParaRPr lang="en-US"/>
        </a:p>
      </dgm:t>
    </dgm:pt>
    <dgm:pt modelId="{0E6FBA06-BE9A-46C5-845C-2C6C04CE359C}" type="sibTrans" cxnId="{14C947D5-4763-478A-BB0C-313C593AE0A6}">
      <dgm:prSet/>
      <dgm:spPr>
        <a:solidFill>
          <a:schemeClr val="accent4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endParaRPr lang="en-US"/>
        </a:p>
      </dgm:t>
    </dgm:pt>
    <dgm:pt modelId="{79F4BCCE-D2D4-45F7-9C47-A0AD43F6873C}" type="pres">
      <dgm:prSet presAssocID="{08446C1B-DE35-4AF2-820E-99DDC2028C40}" presName="cycle" presStyleCnt="0">
        <dgm:presLayoutVars>
          <dgm:dir/>
          <dgm:resizeHandles val="exact"/>
        </dgm:presLayoutVars>
      </dgm:prSet>
      <dgm:spPr/>
    </dgm:pt>
    <dgm:pt modelId="{0901DB4B-ED60-4884-A42A-37C4C5E41808}" type="pres">
      <dgm:prSet presAssocID="{0765AB79-3D5F-4EF7-85AA-CEBBEFFB208D}" presName="node" presStyleLbl="node1" presStyleIdx="0" presStyleCnt="5" custRadScaleRad="119588" custRadScaleInc="-902">
        <dgm:presLayoutVars>
          <dgm:bulletEnabled val="1"/>
        </dgm:presLayoutVars>
      </dgm:prSet>
      <dgm:spPr/>
    </dgm:pt>
    <dgm:pt modelId="{1E485342-2AA8-4746-B9A4-4B8145D73E69}" type="pres">
      <dgm:prSet presAssocID="{5CADA9FC-246C-4229-AE55-9B199BC5EE6A}" presName="sibTrans" presStyleLbl="sibTrans2D1" presStyleIdx="0" presStyleCnt="5"/>
      <dgm:spPr/>
    </dgm:pt>
    <dgm:pt modelId="{49BEBB32-65D6-49EA-9409-E93CEFAE749B}" type="pres">
      <dgm:prSet presAssocID="{5CADA9FC-246C-4229-AE55-9B199BC5EE6A}" presName="connectorText" presStyleLbl="sibTrans2D1" presStyleIdx="0" presStyleCnt="5"/>
      <dgm:spPr/>
    </dgm:pt>
    <dgm:pt modelId="{76947E35-C156-4546-8CF0-01CF97325CF3}" type="pres">
      <dgm:prSet presAssocID="{03EDD9DD-4C8B-4E8C-998C-CDC6DFA97DBE}" presName="node" presStyleLbl="node1" presStyleIdx="1" presStyleCnt="5">
        <dgm:presLayoutVars>
          <dgm:bulletEnabled val="1"/>
        </dgm:presLayoutVars>
      </dgm:prSet>
      <dgm:spPr/>
    </dgm:pt>
    <dgm:pt modelId="{E13FD325-94D1-4A60-89D9-8E82C3D7790D}" type="pres">
      <dgm:prSet presAssocID="{E7C3A94B-5A1D-48EB-AAF2-F9268B9BDF6D}" presName="sibTrans" presStyleLbl="sibTrans2D1" presStyleIdx="1" presStyleCnt="5"/>
      <dgm:spPr/>
    </dgm:pt>
    <dgm:pt modelId="{D3CE8919-DD9F-42A0-9326-F1C1DF78BB72}" type="pres">
      <dgm:prSet presAssocID="{E7C3A94B-5A1D-48EB-AAF2-F9268B9BDF6D}" presName="connectorText" presStyleLbl="sibTrans2D1" presStyleIdx="1" presStyleCnt="5"/>
      <dgm:spPr/>
    </dgm:pt>
    <dgm:pt modelId="{60848A7C-AB1B-44FE-9867-BED6356F250A}" type="pres">
      <dgm:prSet presAssocID="{7A24E551-BF94-40CC-96A6-6557C85B0ECE}" presName="node" presStyleLbl="node1" presStyleIdx="2" presStyleCnt="5">
        <dgm:presLayoutVars>
          <dgm:bulletEnabled val="1"/>
        </dgm:presLayoutVars>
      </dgm:prSet>
      <dgm:spPr/>
    </dgm:pt>
    <dgm:pt modelId="{76D80C9F-7205-4754-A026-B35D33C1C293}" type="pres">
      <dgm:prSet presAssocID="{92FD8CE2-9D34-4D68-98E1-0FB529603BA0}" presName="sibTrans" presStyleLbl="sibTrans2D1" presStyleIdx="2" presStyleCnt="5"/>
      <dgm:spPr/>
    </dgm:pt>
    <dgm:pt modelId="{8B9024C2-A404-4E9D-BBB0-323B4AA61E2A}" type="pres">
      <dgm:prSet presAssocID="{92FD8CE2-9D34-4D68-98E1-0FB529603BA0}" presName="connectorText" presStyleLbl="sibTrans2D1" presStyleIdx="2" presStyleCnt="5"/>
      <dgm:spPr/>
    </dgm:pt>
    <dgm:pt modelId="{BEC3BC52-1C74-4FCC-974F-E6E2A04F7283}" type="pres">
      <dgm:prSet presAssocID="{A5371E83-6C5D-48AE-881F-C20C98D48857}" presName="node" presStyleLbl="node1" presStyleIdx="3" presStyleCnt="5">
        <dgm:presLayoutVars>
          <dgm:bulletEnabled val="1"/>
        </dgm:presLayoutVars>
      </dgm:prSet>
      <dgm:spPr/>
    </dgm:pt>
    <dgm:pt modelId="{B30CF09F-0572-4385-9087-E52B4FFEC08F}" type="pres">
      <dgm:prSet presAssocID="{DE36F856-EAD7-42BC-9B61-EEE22EB8D298}" presName="sibTrans" presStyleLbl="sibTrans2D1" presStyleIdx="3" presStyleCnt="5"/>
      <dgm:spPr/>
    </dgm:pt>
    <dgm:pt modelId="{87F944F2-B407-433D-9B46-6BF8515A6192}" type="pres">
      <dgm:prSet presAssocID="{DE36F856-EAD7-42BC-9B61-EEE22EB8D298}" presName="connectorText" presStyleLbl="sibTrans2D1" presStyleIdx="3" presStyleCnt="5"/>
      <dgm:spPr/>
    </dgm:pt>
    <dgm:pt modelId="{95E6705D-04D5-4CE4-B4A2-875A93321E60}" type="pres">
      <dgm:prSet presAssocID="{88ECDBF8-C284-41FB-998A-0819A880F364}" presName="node" presStyleLbl="node1" presStyleIdx="4" presStyleCnt="5">
        <dgm:presLayoutVars>
          <dgm:bulletEnabled val="1"/>
        </dgm:presLayoutVars>
      </dgm:prSet>
      <dgm:spPr/>
    </dgm:pt>
    <dgm:pt modelId="{D68E631F-BA8F-4A21-AD30-56C7EF0904D9}" type="pres">
      <dgm:prSet presAssocID="{0E6FBA06-BE9A-46C5-845C-2C6C04CE359C}" presName="sibTrans" presStyleLbl="sibTrans2D1" presStyleIdx="4" presStyleCnt="5"/>
      <dgm:spPr/>
    </dgm:pt>
    <dgm:pt modelId="{C71D140F-3F1F-465A-822C-4BABCF6F848D}" type="pres">
      <dgm:prSet presAssocID="{0E6FBA06-BE9A-46C5-845C-2C6C04CE359C}" presName="connectorText" presStyleLbl="sibTrans2D1" presStyleIdx="4" presStyleCnt="5"/>
      <dgm:spPr/>
    </dgm:pt>
  </dgm:ptLst>
  <dgm:cxnLst>
    <dgm:cxn modelId="{A631EE05-2A33-440A-8842-BBEF67A6CE2E}" srcId="{08446C1B-DE35-4AF2-820E-99DDC2028C40}" destId="{03EDD9DD-4C8B-4E8C-998C-CDC6DFA97DBE}" srcOrd="1" destOrd="0" parTransId="{F41080A4-CB3E-48BA-8E62-E6AE73A49A02}" sibTransId="{E7C3A94B-5A1D-48EB-AAF2-F9268B9BDF6D}"/>
    <dgm:cxn modelId="{BB64820A-5A06-4427-B03C-DE07BAC7F656}" type="presOf" srcId="{DE36F856-EAD7-42BC-9B61-EEE22EB8D298}" destId="{87F944F2-B407-433D-9B46-6BF8515A6192}" srcOrd="1" destOrd="0" presId="urn:microsoft.com/office/officeart/2005/8/layout/cycle2"/>
    <dgm:cxn modelId="{324FCD0C-51C1-4B25-A3B0-24350DCB083B}" srcId="{08446C1B-DE35-4AF2-820E-99DDC2028C40}" destId="{A5371E83-6C5D-48AE-881F-C20C98D48857}" srcOrd="3" destOrd="0" parTransId="{8D50DC74-8720-4196-9B53-8AFE0B684A3D}" sibTransId="{DE36F856-EAD7-42BC-9B61-EEE22EB8D298}"/>
    <dgm:cxn modelId="{BC63D93B-8E8E-4A1B-9005-93A51D3744E0}" type="presOf" srcId="{DE36F856-EAD7-42BC-9B61-EEE22EB8D298}" destId="{B30CF09F-0572-4385-9087-E52B4FFEC08F}" srcOrd="0" destOrd="0" presId="urn:microsoft.com/office/officeart/2005/8/layout/cycle2"/>
    <dgm:cxn modelId="{E5FD1A5F-14B5-4A3A-BCE5-6E112AB7EA25}" srcId="{08446C1B-DE35-4AF2-820E-99DDC2028C40}" destId="{0765AB79-3D5F-4EF7-85AA-CEBBEFFB208D}" srcOrd="0" destOrd="0" parTransId="{BF7FD743-9A76-4B02-9639-A274E91A8BA8}" sibTransId="{5CADA9FC-246C-4229-AE55-9B199BC5EE6A}"/>
    <dgm:cxn modelId="{D14A0961-D3E5-40C7-B7F3-AFA77C77B225}" type="presOf" srcId="{E7C3A94B-5A1D-48EB-AAF2-F9268B9BDF6D}" destId="{D3CE8919-DD9F-42A0-9326-F1C1DF78BB72}" srcOrd="1" destOrd="0" presId="urn:microsoft.com/office/officeart/2005/8/layout/cycle2"/>
    <dgm:cxn modelId="{748DFC43-2C24-4E1B-89B6-03CE15972C8D}" type="presOf" srcId="{5CADA9FC-246C-4229-AE55-9B199BC5EE6A}" destId="{49BEBB32-65D6-49EA-9409-E93CEFAE749B}" srcOrd="1" destOrd="0" presId="urn:microsoft.com/office/officeart/2005/8/layout/cycle2"/>
    <dgm:cxn modelId="{C70D4F64-87B0-4DCD-BFA0-267D5DB36514}" srcId="{08446C1B-DE35-4AF2-820E-99DDC2028C40}" destId="{7A24E551-BF94-40CC-96A6-6557C85B0ECE}" srcOrd="2" destOrd="0" parTransId="{CE75DBC9-4D76-4FA9-97CD-BC024B4E3C54}" sibTransId="{92FD8CE2-9D34-4D68-98E1-0FB529603BA0}"/>
    <dgm:cxn modelId="{5A0B3077-0DD4-4EBC-A09B-D8BAC4B7B9E6}" type="presOf" srcId="{88ECDBF8-C284-41FB-998A-0819A880F364}" destId="{95E6705D-04D5-4CE4-B4A2-875A93321E60}" srcOrd="0" destOrd="0" presId="urn:microsoft.com/office/officeart/2005/8/layout/cycle2"/>
    <dgm:cxn modelId="{A180017E-7234-46BA-AAD0-672EA7C7C393}" type="presOf" srcId="{0E6FBA06-BE9A-46C5-845C-2C6C04CE359C}" destId="{D68E631F-BA8F-4A21-AD30-56C7EF0904D9}" srcOrd="0" destOrd="0" presId="urn:microsoft.com/office/officeart/2005/8/layout/cycle2"/>
    <dgm:cxn modelId="{AE72D199-A089-48B8-A771-C23F0D9675E5}" type="presOf" srcId="{92FD8CE2-9D34-4D68-98E1-0FB529603BA0}" destId="{8B9024C2-A404-4E9D-BBB0-323B4AA61E2A}" srcOrd="1" destOrd="0" presId="urn:microsoft.com/office/officeart/2005/8/layout/cycle2"/>
    <dgm:cxn modelId="{542182A4-3B74-4430-ADC6-CC28A76B8F1C}" type="presOf" srcId="{0765AB79-3D5F-4EF7-85AA-CEBBEFFB208D}" destId="{0901DB4B-ED60-4884-A42A-37C4C5E41808}" srcOrd="0" destOrd="0" presId="urn:microsoft.com/office/officeart/2005/8/layout/cycle2"/>
    <dgm:cxn modelId="{E2E6CAAD-32DB-40CC-8D63-89AAFABA269E}" type="presOf" srcId="{5CADA9FC-246C-4229-AE55-9B199BC5EE6A}" destId="{1E485342-2AA8-4746-B9A4-4B8145D73E69}" srcOrd="0" destOrd="0" presId="urn:microsoft.com/office/officeart/2005/8/layout/cycle2"/>
    <dgm:cxn modelId="{78B3CAB3-72F4-4513-8844-DF94AAFD30F4}" type="presOf" srcId="{92FD8CE2-9D34-4D68-98E1-0FB529603BA0}" destId="{76D80C9F-7205-4754-A026-B35D33C1C293}" srcOrd="0" destOrd="0" presId="urn:microsoft.com/office/officeart/2005/8/layout/cycle2"/>
    <dgm:cxn modelId="{3A3DABB8-710C-4E70-9717-690D12B58E28}" type="presOf" srcId="{03EDD9DD-4C8B-4E8C-998C-CDC6DFA97DBE}" destId="{76947E35-C156-4546-8CF0-01CF97325CF3}" srcOrd="0" destOrd="0" presId="urn:microsoft.com/office/officeart/2005/8/layout/cycle2"/>
    <dgm:cxn modelId="{3BFE5FCA-D847-456B-A16E-D8CE2BB9CB9A}" type="presOf" srcId="{0E6FBA06-BE9A-46C5-845C-2C6C04CE359C}" destId="{C71D140F-3F1F-465A-822C-4BABCF6F848D}" srcOrd="1" destOrd="0" presId="urn:microsoft.com/office/officeart/2005/8/layout/cycle2"/>
    <dgm:cxn modelId="{14C947D5-4763-478A-BB0C-313C593AE0A6}" srcId="{08446C1B-DE35-4AF2-820E-99DDC2028C40}" destId="{88ECDBF8-C284-41FB-998A-0819A880F364}" srcOrd="4" destOrd="0" parTransId="{579E19E1-693B-44A0-97E5-2117A49E2F4D}" sibTransId="{0E6FBA06-BE9A-46C5-845C-2C6C04CE359C}"/>
    <dgm:cxn modelId="{9BECC4DA-38A6-494D-AD18-6E9B906A8921}" type="presOf" srcId="{7A24E551-BF94-40CC-96A6-6557C85B0ECE}" destId="{60848A7C-AB1B-44FE-9867-BED6356F250A}" srcOrd="0" destOrd="0" presId="urn:microsoft.com/office/officeart/2005/8/layout/cycle2"/>
    <dgm:cxn modelId="{5AFF2FED-1529-4E3B-83CC-DE374AE0F8E3}" type="presOf" srcId="{A5371E83-6C5D-48AE-881F-C20C98D48857}" destId="{BEC3BC52-1C74-4FCC-974F-E6E2A04F7283}" srcOrd="0" destOrd="0" presId="urn:microsoft.com/office/officeart/2005/8/layout/cycle2"/>
    <dgm:cxn modelId="{B279AEF4-B255-4A43-A743-FA95AE7AB6C9}" type="presOf" srcId="{E7C3A94B-5A1D-48EB-AAF2-F9268B9BDF6D}" destId="{E13FD325-94D1-4A60-89D9-8E82C3D7790D}" srcOrd="0" destOrd="0" presId="urn:microsoft.com/office/officeart/2005/8/layout/cycle2"/>
    <dgm:cxn modelId="{E52D69FA-8E5A-4794-99A5-DB46FB29E3EF}" type="presOf" srcId="{08446C1B-DE35-4AF2-820E-99DDC2028C40}" destId="{79F4BCCE-D2D4-45F7-9C47-A0AD43F6873C}" srcOrd="0" destOrd="0" presId="urn:microsoft.com/office/officeart/2005/8/layout/cycle2"/>
    <dgm:cxn modelId="{F6BE0603-93F9-4F82-981B-993AECCFBB00}" type="presParOf" srcId="{79F4BCCE-D2D4-45F7-9C47-A0AD43F6873C}" destId="{0901DB4B-ED60-4884-A42A-37C4C5E41808}" srcOrd="0" destOrd="0" presId="urn:microsoft.com/office/officeart/2005/8/layout/cycle2"/>
    <dgm:cxn modelId="{CDF2238C-E9F5-471A-8401-F6F1ABEA189F}" type="presParOf" srcId="{79F4BCCE-D2D4-45F7-9C47-A0AD43F6873C}" destId="{1E485342-2AA8-4746-B9A4-4B8145D73E69}" srcOrd="1" destOrd="0" presId="urn:microsoft.com/office/officeart/2005/8/layout/cycle2"/>
    <dgm:cxn modelId="{8114DEC4-D6ED-44C5-AAA6-9882F454AC86}" type="presParOf" srcId="{1E485342-2AA8-4746-B9A4-4B8145D73E69}" destId="{49BEBB32-65D6-49EA-9409-E93CEFAE749B}" srcOrd="0" destOrd="0" presId="urn:microsoft.com/office/officeart/2005/8/layout/cycle2"/>
    <dgm:cxn modelId="{555FB3FB-7C3B-42ED-9E4C-B76706AC0F40}" type="presParOf" srcId="{79F4BCCE-D2D4-45F7-9C47-A0AD43F6873C}" destId="{76947E35-C156-4546-8CF0-01CF97325CF3}" srcOrd="2" destOrd="0" presId="urn:microsoft.com/office/officeart/2005/8/layout/cycle2"/>
    <dgm:cxn modelId="{235DE503-CC2B-4699-88E8-E00B2B9DCB1A}" type="presParOf" srcId="{79F4BCCE-D2D4-45F7-9C47-A0AD43F6873C}" destId="{E13FD325-94D1-4A60-89D9-8E82C3D7790D}" srcOrd="3" destOrd="0" presId="urn:microsoft.com/office/officeart/2005/8/layout/cycle2"/>
    <dgm:cxn modelId="{8CA07E5C-73BD-482A-9624-CA6A2DCAC8CD}" type="presParOf" srcId="{E13FD325-94D1-4A60-89D9-8E82C3D7790D}" destId="{D3CE8919-DD9F-42A0-9326-F1C1DF78BB72}" srcOrd="0" destOrd="0" presId="urn:microsoft.com/office/officeart/2005/8/layout/cycle2"/>
    <dgm:cxn modelId="{C3633CFC-7F27-4EDC-A151-A1B86FEF1346}" type="presParOf" srcId="{79F4BCCE-D2D4-45F7-9C47-A0AD43F6873C}" destId="{60848A7C-AB1B-44FE-9867-BED6356F250A}" srcOrd="4" destOrd="0" presId="urn:microsoft.com/office/officeart/2005/8/layout/cycle2"/>
    <dgm:cxn modelId="{BC87EA1E-475F-46F9-A136-E7E7D6EA79A7}" type="presParOf" srcId="{79F4BCCE-D2D4-45F7-9C47-A0AD43F6873C}" destId="{76D80C9F-7205-4754-A026-B35D33C1C293}" srcOrd="5" destOrd="0" presId="urn:microsoft.com/office/officeart/2005/8/layout/cycle2"/>
    <dgm:cxn modelId="{52669598-E7E2-4F81-A9AA-E633E54045C4}" type="presParOf" srcId="{76D80C9F-7205-4754-A026-B35D33C1C293}" destId="{8B9024C2-A404-4E9D-BBB0-323B4AA61E2A}" srcOrd="0" destOrd="0" presId="urn:microsoft.com/office/officeart/2005/8/layout/cycle2"/>
    <dgm:cxn modelId="{2EAFD527-C392-4E0B-8612-567A444E1D8C}" type="presParOf" srcId="{79F4BCCE-D2D4-45F7-9C47-A0AD43F6873C}" destId="{BEC3BC52-1C74-4FCC-974F-E6E2A04F7283}" srcOrd="6" destOrd="0" presId="urn:microsoft.com/office/officeart/2005/8/layout/cycle2"/>
    <dgm:cxn modelId="{7CE1D731-4449-4129-99E3-C949DB652495}" type="presParOf" srcId="{79F4BCCE-D2D4-45F7-9C47-A0AD43F6873C}" destId="{B30CF09F-0572-4385-9087-E52B4FFEC08F}" srcOrd="7" destOrd="0" presId="urn:microsoft.com/office/officeart/2005/8/layout/cycle2"/>
    <dgm:cxn modelId="{84D6D8E5-39CE-4750-858E-29F54AC2AD8F}" type="presParOf" srcId="{B30CF09F-0572-4385-9087-E52B4FFEC08F}" destId="{87F944F2-B407-433D-9B46-6BF8515A6192}" srcOrd="0" destOrd="0" presId="urn:microsoft.com/office/officeart/2005/8/layout/cycle2"/>
    <dgm:cxn modelId="{B5086C70-8540-4BAE-A8BA-6601AA36F543}" type="presParOf" srcId="{79F4BCCE-D2D4-45F7-9C47-A0AD43F6873C}" destId="{95E6705D-04D5-4CE4-B4A2-875A93321E60}" srcOrd="8" destOrd="0" presId="urn:microsoft.com/office/officeart/2005/8/layout/cycle2"/>
    <dgm:cxn modelId="{F74C0566-F1DF-4E03-8213-2F63B1E1832F}" type="presParOf" srcId="{79F4BCCE-D2D4-45F7-9C47-A0AD43F6873C}" destId="{D68E631F-BA8F-4A21-AD30-56C7EF0904D9}" srcOrd="9" destOrd="0" presId="urn:microsoft.com/office/officeart/2005/8/layout/cycle2"/>
    <dgm:cxn modelId="{378B3BAF-988C-43FE-8A8F-941F4EA5B4C5}" type="presParOf" srcId="{D68E631F-BA8F-4A21-AD30-56C7EF0904D9}" destId="{C71D140F-3F1F-465A-822C-4BABCF6F848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16200-7E1C-4A21-9E01-92ED6B220712}">
      <dsp:nvSpPr>
        <dsp:cNvPr id="0" name=""/>
        <dsp:cNvSpPr/>
      </dsp:nvSpPr>
      <dsp:spPr>
        <a:xfrm rot="5400000">
          <a:off x="5410072" y="-1189323"/>
          <a:ext cx="3481070" cy="6729984"/>
        </a:xfrm>
        <a:prstGeom prst="round2Same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b="0" i="0" kern="1200"/>
            <a:t>Individuals make choices each day based on their cultural values and beliefs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b="0" i="0" kern="1200"/>
            <a:t>Perception 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b="0" i="0" kern="1200"/>
            <a:t>Organization of daily life </a:t>
          </a:r>
          <a:endParaRPr lang="en-US" sz="3300" kern="120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300" b="0" i="0" kern="1200"/>
            <a:t>Judging individuals and situations </a:t>
          </a:r>
          <a:endParaRPr lang="en-US" sz="3300" kern="1200"/>
        </a:p>
      </dsp:txBody>
      <dsp:txXfrm rot="-5400000">
        <a:off x="3785615" y="605066"/>
        <a:ext cx="6560052" cy="3141206"/>
      </dsp:txXfrm>
    </dsp:sp>
    <dsp:sp modelId="{2CD4CB23-709C-4911-8D2D-E43BDCE43E4E}">
      <dsp:nvSpPr>
        <dsp:cNvPr id="0" name=""/>
        <dsp:cNvSpPr/>
      </dsp:nvSpPr>
      <dsp:spPr>
        <a:xfrm>
          <a:off x="0" y="0"/>
          <a:ext cx="3785616" cy="435133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Communication in Daily Life</a:t>
          </a:r>
        </a:p>
      </dsp:txBody>
      <dsp:txXfrm>
        <a:off x="184799" y="184799"/>
        <a:ext cx="3416018" cy="39817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1DB4B-ED60-4884-A42A-37C4C5E41808}">
      <dsp:nvSpPr>
        <dsp:cNvPr id="0" name=""/>
        <dsp:cNvSpPr/>
      </dsp:nvSpPr>
      <dsp:spPr>
        <a:xfrm>
          <a:off x="2379552" y="0"/>
          <a:ext cx="1314152" cy="1314152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Identify problem</a:t>
          </a:r>
        </a:p>
      </dsp:txBody>
      <dsp:txXfrm>
        <a:off x="2572005" y="192453"/>
        <a:ext cx="929246" cy="929246"/>
      </dsp:txXfrm>
    </dsp:sp>
    <dsp:sp modelId="{1E485342-2AA8-4746-B9A4-4B8145D73E69}">
      <dsp:nvSpPr>
        <dsp:cNvPr id="0" name=""/>
        <dsp:cNvSpPr/>
      </dsp:nvSpPr>
      <dsp:spPr>
        <a:xfrm rot="2149747">
          <a:off x="3655023" y="1009610"/>
          <a:ext cx="354071" cy="443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665073" y="1067226"/>
        <a:ext cx="247850" cy="266116"/>
      </dsp:txXfrm>
    </dsp:sp>
    <dsp:sp modelId="{76947E35-C156-4546-8CF0-01CF97325CF3}">
      <dsp:nvSpPr>
        <dsp:cNvPr id="0" name=""/>
        <dsp:cNvSpPr/>
      </dsp:nvSpPr>
      <dsp:spPr>
        <a:xfrm>
          <a:off x="3986663" y="1160327"/>
          <a:ext cx="1314152" cy="1314152"/>
        </a:xfrm>
        <a:prstGeom prst="ellipse">
          <a:avLst/>
        </a:prstGeom>
        <a:solidFill>
          <a:srgbClr val="7030A0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Gather information</a:t>
          </a:r>
        </a:p>
      </dsp:txBody>
      <dsp:txXfrm>
        <a:off x="4179116" y="1352780"/>
        <a:ext cx="929246" cy="929246"/>
      </dsp:txXfrm>
    </dsp:sp>
    <dsp:sp modelId="{E13FD325-94D1-4A60-89D9-8E82C3D7790D}">
      <dsp:nvSpPr>
        <dsp:cNvPr id="0" name=""/>
        <dsp:cNvSpPr/>
      </dsp:nvSpPr>
      <dsp:spPr>
        <a:xfrm rot="6480000">
          <a:off x="4167584" y="2524200"/>
          <a:ext cx="348893" cy="443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4236090" y="2563132"/>
        <a:ext cx="244225" cy="266116"/>
      </dsp:txXfrm>
    </dsp:sp>
    <dsp:sp modelId="{60848A7C-AB1B-44FE-9867-BED6356F250A}">
      <dsp:nvSpPr>
        <dsp:cNvPr id="0" name=""/>
        <dsp:cNvSpPr/>
      </dsp:nvSpPr>
      <dsp:spPr>
        <a:xfrm>
          <a:off x="3377144" y="3036231"/>
          <a:ext cx="1314152" cy="1314152"/>
        </a:xfrm>
        <a:prstGeom prst="ellipse">
          <a:avLst/>
        </a:prstGeom>
        <a:solidFill>
          <a:srgbClr val="C00000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Identify possible solutions</a:t>
          </a:r>
        </a:p>
      </dsp:txBody>
      <dsp:txXfrm>
        <a:off x="3569597" y="3228684"/>
        <a:ext cx="929246" cy="929246"/>
      </dsp:txXfrm>
    </dsp:sp>
    <dsp:sp modelId="{76D80C9F-7205-4754-A026-B35D33C1C293}">
      <dsp:nvSpPr>
        <dsp:cNvPr id="0" name=""/>
        <dsp:cNvSpPr/>
      </dsp:nvSpPr>
      <dsp:spPr>
        <a:xfrm rot="10800000">
          <a:off x="2883427" y="3471544"/>
          <a:ext cx="348893" cy="443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2988095" y="3560249"/>
        <a:ext cx="244225" cy="266116"/>
      </dsp:txXfrm>
    </dsp:sp>
    <dsp:sp modelId="{BEC3BC52-1C74-4FCC-974F-E6E2A04F7283}">
      <dsp:nvSpPr>
        <dsp:cNvPr id="0" name=""/>
        <dsp:cNvSpPr/>
      </dsp:nvSpPr>
      <dsp:spPr>
        <a:xfrm>
          <a:off x="1404702" y="3036231"/>
          <a:ext cx="1314152" cy="1314152"/>
        </a:xfrm>
        <a:prstGeom prst="ellipse">
          <a:avLst/>
        </a:prstGeom>
        <a:solidFill>
          <a:srgbClr val="FFC000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Select &amp; implement solution</a:t>
          </a:r>
        </a:p>
      </dsp:txBody>
      <dsp:txXfrm>
        <a:off x="1597155" y="3228684"/>
        <a:ext cx="929246" cy="929246"/>
      </dsp:txXfrm>
    </dsp:sp>
    <dsp:sp modelId="{B30CF09F-0572-4385-9087-E52B4FFEC08F}">
      <dsp:nvSpPr>
        <dsp:cNvPr id="0" name=""/>
        <dsp:cNvSpPr/>
      </dsp:nvSpPr>
      <dsp:spPr>
        <a:xfrm rot="15120000">
          <a:off x="1585624" y="2542983"/>
          <a:ext cx="348893" cy="443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1654130" y="2681461"/>
        <a:ext cx="244225" cy="266116"/>
      </dsp:txXfrm>
    </dsp:sp>
    <dsp:sp modelId="{95E6705D-04D5-4CE4-B4A2-875A93321E60}">
      <dsp:nvSpPr>
        <dsp:cNvPr id="0" name=""/>
        <dsp:cNvSpPr/>
      </dsp:nvSpPr>
      <dsp:spPr>
        <a:xfrm>
          <a:off x="795184" y="1160327"/>
          <a:ext cx="1314152" cy="1314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Evaluate &amp; revise</a:t>
          </a:r>
        </a:p>
      </dsp:txBody>
      <dsp:txXfrm>
        <a:off x="987637" y="1352780"/>
        <a:ext cx="929246" cy="929246"/>
      </dsp:txXfrm>
    </dsp:sp>
    <dsp:sp modelId="{D68E631F-BA8F-4A21-AD30-56C7EF0904D9}">
      <dsp:nvSpPr>
        <dsp:cNvPr id="0" name=""/>
        <dsp:cNvSpPr/>
      </dsp:nvSpPr>
      <dsp:spPr>
        <a:xfrm rot="19426947">
          <a:off x="2064421" y="1021234"/>
          <a:ext cx="344322" cy="443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2074401" y="1140456"/>
        <a:ext cx="241025" cy="266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4A614-CD14-4D52-8219-ECA35FA2E855}" type="datetimeFigureOut">
              <a:rPr lang="en-US" smtClean="0"/>
              <a:t>7/8/2025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AB95A-3A52-4854-AF48-D2B4DF00B0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281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AD96-383F-410E-B05E-360BBF7361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77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AD96-383F-410E-B05E-360BBF7361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16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Calibri"/>
                <a:cs typeface="Calibri"/>
              </a:rPr>
              <a:t>Explore these cultures related to healthcare practices.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AB95A-3A52-4854-AF48-D2B4DF00B04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112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AD96-383F-410E-B05E-360BBF7361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885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AD96-383F-410E-B05E-360BBF7361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451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DDAD96-383F-410E-B05E-360BBF73614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592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4CD67E-3F91-4591-A436-CC623FBB06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9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378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innesota State logo.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36298" r="5000"/>
          <a:stretch/>
        </p:blipFill>
        <p:spPr>
          <a:xfrm>
            <a:off x="457199" y="539279"/>
            <a:ext cx="11284831" cy="2934056"/>
          </a:xfrm>
          <a:prstGeom prst="rect">
            <a:avLst/>
          </a:prstGeom>
        </p:spPr>
      </p:pic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817" y="3749171"/>
            <a:ext cx="12673413" cy="160530"/>
          </a:xfrm>
          <a:prstGeom prst="rect">
            <a:avLst/>
          </a:prstGeom>
        </p:spPr>
      </p:pic>
      <p:sp>
        <p:nvSpPr>
          <p:cNvPr id="5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290133" y="3124200"/>
            <a:ext cx="2667000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 b="0">
                <a:solidFill>
                  <a:srgbClr val="003C66"/>
                </a:solidFill>
              </a:defRPr>
            </a:lvl1pPr>
          </a:lstStyle>
          <a:p>
            <a:pPr lvl="0"/>
            <a:r>
              <a:rPr lang="en-US"/>
              <a:t>Click to edit Date</a:t>
            </a: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04333" y="3468688"/>
            <a:ext cx="3352800" cy="4175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600" b="0">
                <a:solidFill>
                  <a:srgbClr val="003C66"/>
                </a:solidFill>
              </a:defRPr>
            </a:lvl1pPr>
          </a:lstStyle>
          <a:p>
            <a:pPr lvl="0"/>
            <a:r>
              <a:rPr lang="en-US"/>
              <a:t>Click to edit DEPARMENT NAME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255519" y="5105400"/>
            <a:ext cx="2667000" cy="533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rgbClr val="009F4D"/>
                </a:solidFill>
              </a:defRPr>
            </a:lvl1pPr>
          </a:lstStyle>
          <a:p>
            <a:pPr lvl="0"/>
            <a:r>
              <a:rPr lang="en-US"/>
              <a:t>Click to edit Subhead</a:t>
            </a:r>
          </a:p>
        </p:txBody>
      </p:sp>
      <p:sp>
        <p:nvSpPr>
          <p:cNvPr id="8" name="Text Placeholder 4" title="Text Box with MINNESOTA STATE typed in gray"/>
          <p:cNvSpPr>
            <a:spLocks noGrp="1"/>
          </p:cNvSpPr>
          <p:nvPr>
            <p:ph type="body" sz="quarter" idx="14"/>
          </p:nvPr>
        </p:nvSpPr>
        <p:spPr>
          <a:xfrm>
            <a:off x="1255519" y="5715000"/>
            <a:ext cx="2819400" cy="381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55519" y="3779839"/>
            <a:ext cx="9701614" cy="1325563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0832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 descr="30 East 7th Street, Suite 350&#10;St. Paul, MN  55101-7804&#10;&#10;Phone: 651-201-1800&#10;Toll-free: 888-667-2848&#10;&#10;www.mnscu.edu&#10;" title="Text box with Minnesota State address, phone numbers, and website address"/>
          <p:cNvSpPr txBox="1"/>
          <p:nvPr userDrawn="1"/>
        </p:nvSpPr>
        <p:spPr>
          <a:xfrm>
            <a:off x="4004930" y="2713207"/>
            <a:ext cx="418214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0">
                <a:solidFill>
                  <a:srgbClr val="003C66"/>
                </a:solidFill>
              </a:rPr>
              <a:t>30 East 7th Street, Suite 350</a:t>
            </a:r>
          </a:p>
          <a:p>
            <a:pPr lvl="0" algn="ctr"/>
            <a:r>
              <a:rPr lang="en-US" sz="2400" b="0">
                <a:solidFill>
                  <a:srgbClr val="003C66"/>
                </a:solidFill>
              </a:rPr>
              <a:t>St. Paul, MN  55101-7804</a:t>
            </a:r>
          </a:p>
          <a:p>
            <a:pPr lvl="0" algn="ctr"/>
            <a:endParaRPr lang="en-US" sz="2400" b="0">
              <a:solidFill>
                <a:srgbClr val="003C66"/>
              </a:solidFill>
            </a:endParaRPr>
          </a:p>
          <a:p>
            <a:pPr lvl="0" algn="ctr"/>
            <a:r>
              <a:rPr lang="en-US" sz="2400" b="0">
                <a:solidFill>
                  <a:srgbClr val="003C66"/>
                </a:solidFill>
              </a:rPr>
              <a:t>651-201-1800</a:t>
            </a:r>
          </a:p>
          <a:p>
            <a:pPr lvl="0" algn="ctr"/>
            <a:r>
              <a:rPr lang="en-US" sz="2400" b="0">
                <a:solidFill>
                  <a:srgbClr val="003C66"/>
                </a:solidFill>
              </a:rPr>
              <a:t>888-667-2848</a:t>
            </a:r>
          </a:p>
          <a:p>
            <a:pPr lvl="0" algn="ctr"/>
            <a:endParaRPr lang="en-US" sz="2400" b="0">
              <a:solidFill>
                <a:schemeClr val="bg2"/>
              </a:solidFill>
            </a:endParaRPr>
          </a:p>
          <a:p>
            <a:pPr lvl="0" algn="ctr"/>
            <a:r>
              <a:rPr lang="en-US" sz="2000" b="1" baseline="0">
                <a:solidFill>
                  <a:srgbClr val="009F4D"/>
                </a:solidFill>
              </a:rPr>
              <a:t>MinnState.edu</a:t>
            </a:r>
          </a:p>
        </p:txBody>
      </p:sp>
      <p:pic>
        <p:nvPicPr>
          <p:cNvPr id="4" name="Picture 3" descr="Minnesota State logo.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439397"/>
            <a:ext cx="5334000" cy="1795604"/>
          </a:xfrm>
          <a:prstGeom prst="rect">
            <a:avLst/>
          </a:prstGeom>
        </p:spPr>
      </p:pic>
      <p:sp>
        <p:nvSpPr>
          <p:cNvPr id="5" name="TextBox 4" descr="MINNESOTA STATE IS AN AFFIRMATIVE ACTION, EQUAL OPPORTUNITY EMPLOYER AND EDUCATOR.&#10;" title="EEOE Statement"/>
          <p:cNvSpPr txBox="1"/>
          <p:nvPr userDrawn="1"/>
        </p:nvSpPr>
        <p:spPr>
          <a:xfrm>
            <a:off x="0" y="584959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document is available in alternative formats to individuals with disabilities. </a:t>
            </a:r>
            <a:br>
              <a:rPr lang="en-US"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request an alternate format, contact Human Resources at 651-201-1664.</a:t>
            </a:r>
          </a:p>
          <a:p>
            <a:pPr algn="ctr" rtl="0"/>
            <a:r>
              <a:rPr lang="en-US"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Individuals with hearing or speech disabilities may contact us via their preferred Telecommunications Relay Service.</a:t>
            </a:r>
          </a:p>
          <a:p>
            <a:pPr algn="ctr" rtl="0"/>
            <a:r>
              <a:rPr lang="en-US" sz="10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Minnesota State is an affirmative action, equal opportunity employer and educator.</a:t>
            </a:r>
          </a:p>
        </p:txBody>
      </p:sp>
    </p:spTree>
    <p:extLst>
      <p:ext uri="{BB962C8B-B14F-4D97-AF65-F5344CB8AC3E}">
        <p14:creationId xmlns:p14="http://schemas.microsoft.com/office/powerpoint/2010/main" val="17653210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B1BF-0FAF-40E7-BB00-6DCE18D9E78D}" type="datetimeFigureOut">
              <a:rPr lang="en-US" smtClean="0"/>
              <a:pPr/>
              <a:t>7/8/2025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66880-CDBF-49D6-AC11-FC224198F8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6731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894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7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34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16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5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72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16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304800" cy="6858000"/>
          </a:xfrm>
          <a:prstGeom prst="rect">
            <a:avLst/>
          </a:prstGeom>
          <a:solidFill>
            <a:srgbClr val="003C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04800" y="-76200"/>
            <a:ext cx="0" cy="6934200"/>
          </a:xfrm>
          <a:prstGeom prst="line">
            <a:avLst/>
          </a:prstGeom>
          <a:ln w="57150">
            <a:solidFill>
              <a:srgbClr val="009F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Minnesota State logo.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580" y="6272213"/>
            <a:ext cx="1188720" cy="40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30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62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epitemnein-epitomic.blogspot.com/2014/01/cultivating-supremacy-of-compassion.html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dermatologycom/7281530508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/3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pxhere.com/id/photo/1205892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qDxjg9iBYa4?si=DnaV6DtMEnBJTZBd" TargetMode="External"/><Relationship Id="rId7" Type="http://schemas.openxmlformats.org/officeDocument/2006/relationships/image" Target="../media/image8.svg"/><Relationship Id="rId2" Type="http://schemas.openxmlformats.org/officeDocument/2006/relationships/hyperlink" Target="https://youtu.be/r62Zp99U67Y?si=dd4Mqg-djaHGswZ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thinkculturalhealth.hhs.gov/" TargetMode="External"/><Relationship Id="rId4" Type="http://schemas.openxmlformats.org/officeDocument/2006/relationships/hyperlink" Target="https://thinkculturalhealth.hhs.gov/clas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youtu.be/YYVfIU7LGOM?si=1EuKUU1OC9GOWBM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youtu.be/L_9R_MtZ6bA?si=4hHs9nrj-Aoe_Pa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pitemnein-epitomic.blogspot.com/2014/01/cultivating-supremacy-of-compassion.html" TargetMode="Externa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ofaq.org/posts/2020/08/tips-for-developing-effective-healthcare-teams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-nc-sa/3.0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hyperlink" Target="https://epitemnein-epitomic.blogspot.com/2014/01/cultivating-supremacy-of-compassion.html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hyperlink" Target="https://creativecommons.org/licenses/by-nc-nd/3.0/" TargetMode="External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fundamatics.net/author/devesh-khatu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-nc/3.0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sefiks.com/2019/11/11/race-and-ethnicity-prediction-in-keras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nNPwrVIa9OA?si=75Vn638K72KvkYrU" TargetMode="External"/><Relationship Id="rId2" Type="http://schemas.openxmlformats.org/officeDocument/2006/relationships/hyperlink" Target="https://youtu.be/i9z4QCR4qxw?si=aG5zRKpVvZIJ0K_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flatworldknowledge.lardbucket.org/books/a-primer-on-social-problems/s09-aging-and-ageism.html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-nc-sa/3.0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d1Nmh7Xjtps?si=xSXc1K5QfoXAjzgz" TargetMode="External"/><Relationship Id="rId3" Type="http://schemas.openxmlformats.org/officeDocument/2006/relationships/hyperlink" Target="https://youtu.be/hBsV0D1Qqeo?si=ctPKXyxVUgt81Y8V" TargetMode="External"/><Relationship Id="rId7" Type="http://schemas.openxmlformats.org/officeDocument/2006/relationships/hyperlink" Target="https://youtu.be/ih7VEx40mdY?si=ozTN_Dl3l_DHmMIT" TargetMode="External"/><Relationship Id="rId12" Type="http://schemas.openxmlformats.org/officeDocument/2006/relationships/image" Target="../media/image10.svg"/><Relationship Id="rId2" Type="http://schemas.openxmlformats.org/officeDocument/2006/relationships/hyperlink" Target="https://youtu.be/CwBEkGurMiY?si=oGH1rvZUwNQyN_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IPLGfE0_i8M?si=mgOmWaWzbtMYAzy4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s://youtu.be/3KoTi3LRBXI?si=OQPM6U_qud8mbI6Q" TargetMode="External"/><Relationship Id="rId10" Type="http://schemas.openxmlformats.org/officeDocument/2006/relationships/image" Target="../media/image22.png"/><Relationship Id="rId4" Type="http://schemas.openxmlformats.org/officeDocument/2006/relationships/hyperlink" Target="https://youtu.be/Mudlev9tTIY?si=3u8JDBdJCsCi1eLw" TargetMode="External"/><Relationship Id="rId9" Type="http://schemas.openxmlformats.org/officeDocument/2006/relationships/hyperlink" Target="https://youtu.be/60oYoPHS6Yk?si=pCUm8tq9wZvkTQA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10.svg"/><Relationship Id="rId2" Type="http://schemas.openxmlformats.org/officeDocument/2006/relationships/hyperlink" Target="https://pronouns.org/resource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creativecommons.org/licenses/by-nc-nd/3.0/" TargetMode="External"/><Relationship Id="rId4" Type="http://schemas.openxmlformats.org/officeDocument/2006/relationships/hyperlink" Target="https://conservationbytes.com/2017/09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10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data/gho/data/indicators/indicator-details/GHO/nurses-by-sex-(-)" TargetMode="External"/><Relationship Id="rId2" Type="http://schemas.openxmlformats.org/officeDocument/2006/relationships/hyperlink" Target="https://www.kff.org/other/state-indicator/physicians-by-gender/?dataView=1&amp;currentTimeframe=0&amp;sortModel=%7B%22colId%22:%22Location%22,%22sort%22:%22asc%22%7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purdueglobal.edu/corporate-partners/generational-workers-infographic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pitemnein-epitomic.blogspot.com/2014/01/cultivating-supremacy-of-compassion.html" TargetMode="External"/><Relationship Id="rId4" Type="http://schemas.openxmlformats.org/officeDocument/2006/relationships/image" Target="../media/image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youtu.be/j7cTtZt0BjE?si=MwNaG0ySjhbo9_JJ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ufl.pb.unizin.org/integratingveterinarymedicinewithsheltersystems/chapter/social-justice-diversity-equity-and-inclusion-in-animal-shelters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-nc-nd/3.0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YEFW28wzwig?si=aNh4eaffCMbyiTOF" TargetMode="External"/><Relationship Id="rId7" Type="http://schemas.openxmlformats.org/officeDocument/2006/relationships/image" Target="../media/image12.svg"/><Relationship Id="rId2" Type="http://schemas.openxmlformats.org/officeDocument/2006/relationships/hyperlink" Target="https://youtu.be/wkf-WxMZVP8?si=q3nTnLzudBN23SIQ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youtu.be/z6g8M2koswU?si=1kcBpWZIecWxqdCi" TargetMode="External"/><Relationship Id="rId4" Type="http://schemas.openxmlformats.org/officeDocument/2006/relationships/hyperlink" Target="https://youtu.be/5i1cWqAABb8?si=LRibgH5vpAf0dKQ-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pitemnein-epitomic.blogspot.com/2014/01/cultivating-supremacy-of-compassion.html" TargetMode="External"/><Relationship Id="rId4" Type="http://schemas.openxmlformats.org/officeDocument/2006/relationships/image" Target="../media/image6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hyperlink" Target="https://youtu.be/1X4xJd8gQWY" TargetMode="Externa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hyperlink" Target="https://creativecommons.org/licenses/by-nd/3.0/" TargetMode="External"/><Relationship Id="rId5" Type="http://schemas.openxmlformats.org/officeDocument/2006/relationships/hyperlink" Target="https://journalistsresource.org/studies/government/health-care/integrated-care-collaborative-mental-health/" TargetMode="External"/><Relationship Id="rId4" Type="http://schemas.openxmlformats.org/officeDocument/2006/relationships/image" Target="../media/image2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BS9LOKjGKY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kcIZImGzbTo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pitemnein-epitomic.blogspot.com/2014/01/cultivating-supremacy-of-compassion.html" TargetMode="External"/><Relationship Id="rId4" Type="http://schemas.openxmlformats.org/officeDocument/2006/relationships/image" Target="../media/image6.jpeg"/></Relationships>
</file>

<file path=ppt/slides/_rels/slide4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epitemnein-epitomic.blogspot.com/2014/01/cultivating-supremacy-of-compassion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creativecommons.org/licenses/by-nc-nd/3.0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epitemnein-epitomic.blogspot.com/2014/01/cultivating-supremacy-of-compassion.html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open-lifespandevelopment/chapter/why-it-matters-lifespan-development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creativecommons.org/licenses/by/3.0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lumenlearning.com/wmopen-concepts-statistics/chapter/types-of-statistical-studies-3-of-4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innesota State - Minnesota State Centers of Excellence">
            <a:extLst>
              <a:ext uri="{FF2B5EF4-FFF2-40B4-BE49-F238E27FC236}">
                <a16:creationId xmlns:a16="http://schemas.microsoft.com/office/drawing/2014/main" id="{9780D10D-9705-5022-FF50-25DC8A7C38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76" y="315619"/>
            <a:ext cx="5139005" cy="107850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Healthcare Core Curriculum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Respecting Client and Staff Diversity</a:t>
            </a:r>
          </a:p>
        </p:txBody>
      </p:sp>
      <p:pic>
        <p:nvPicPr>
          <p:cNvPr id="3" name="Picture 2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3E64A39A-EE2E-A64E-DF2E-4B330351643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33274" y="0"/>
            <a:ext cx="11858726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CDEB9E-BF73-D991-14A5-D6B90CB20379}"/>
              </a:ext>
            </a:extLst>
          </p:cNvPr>
          <p:cNvSpPr txBox="1"/>
          <p:nvPr/>
        </p:nvSpPr>
        <p:spPr>
          <a:xfrm>
            <a:off x="333274" y="6627168"/>
            <a:ext cx="38671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epitemnein-epitomic.blogspot.com/2014/01/cultivating-supremacy-of-compassion.html"/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562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61358-8AC7-5A66-1D94-AFCAC5257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127"/>
          </a:xfrm>
        </p:spPr>
        <p:txBody>
          <a:bodyPr>
            <a:normAutofit/>
          </a:bodyPr>
          <a:lstStyle/>
          <a:p>
            <a:r>
              <a:rPr lang="en-US"/>
              <a:t>Components of a Belief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B0F24-D135-8637-7A1D-52C41952E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252"/>
            <a:ext cx="10515600" cy="5249732"/>
          </a:xfrm>
        </p:spPr>
        <p:txBody>
          <a:bodyPr>
            <a:normAutofit/>
          </a:bodyPr>
          <a:lstStyle/>
          <a:p>
            <a:r>
              <a:rPr lang="en-US" sz="2400"/>
              <a:t>Cultural Values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Support the beliefs and behaviors accepted within each culture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Cultural values influenced by: 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age 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gender 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family 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religion/ spirituality 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race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time 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orientation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politics </a:t>
            </a:r>
          </a:p>
          <a:p>
            <a:pPr marL="1028700" lvl="1" indent="-342900" fontAlgn="base"/>
            <a:r>
              <a:rPr lang="en-US" sz="2200" b="0" i="0">
                <a:effectLst/>
                <a:latin typeface="Calibri" panose="020F0502020204030204" pitchFamily="34" charset="0"/>
              </a:rPr>
              <a:t>profession </a:t>
            </a:r>
          </a:p>
          <a:p>
            <a:pPr marL="1143000" lvl="1" indent="-457200"/>
            <a:endParaRPr lang="en-US" b="0"/>
          </a:p>
          <a:p>
            <a:endParaRPr lang="en-US"/>
          </a:p>
        </p:txBody>
      </p:sp>
      <p:pic>
        <p:nvPicPr>
          <p:cNvPr id="5" name="Picture 4" descr="A group of women posing for a picture&#10;&#10;Description automatically generated">
            <a:extLst>
              <a:ext uri="{FF2B5EF4-FFF2-40B4-BE49-F238E27FC236}">
                <a16:creationId xmlns:a16="http://schemas.microsoft.com/office/drawing/2014/main" id="{D16B7C8C-D374-F6A3-2758-31B592CE18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0" y="3251794"/>
            <a:ext cx="4672584" cy="3110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1CF7631-B471-503A-EE57-20CEED47525C}"/>
              </a:ext>
            </a:extLst>
          </p:cNvPr>
          <p:cNvSpPr txBox="1"/>
          <p:nvPr/>
        </p:nvSpPr>
        <p:spPr>
          <a:xfrm>
            <a:off x="6096000" y="6361983"/>
            <a:ext cx="46725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www.flickr.com/photos/dermatologycom/7281530508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/3.0/"/>
              </a:rPr>
              <a:t>CC BY</a:t>
            </a:r>
            <a:endParaRPr lang="en-US" sz="900"/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7F20FBE8-B30B-3228-70E6-9AA3B5FBD5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58847" y="210521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0551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61358-8AC7-5A66-1D94-AFCAC5257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4127"/>
          </a:xfrm>
        </p:spPr>
        <p:txBody>
          <a:bodyPr/>
          <a:lstStyle/>
          <a:p>
            <a:r>
              <a:rPr lang="en-US"/>
              <a:t>Components of a Belief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B0F24-D135-8637-7A1D-52C41952E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252"/>
            <a:ext cx="10515600" cy="5249732"/>
          </a:xfrm>
        </p:spPr>
        <p:txBody>
          <a:bodyPr>
            <a:normAutofit/>
          </a:bodyPr>
          <a:lstStyle/>
          <a:p>
            <a:r>
              <a:rPr lang="en-US" sz="2400"/>
              <a:t> Behavior and Practices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Guided by beliefs passed from generations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Encourage similar behaviors and dictate acceptable behavior</a:t>
            </a:r>
          </a:p>
          <a:p>
            <a:r>
              <a:rPr lang="en-US" sz="2400"/>
              <a:t>Communication in Cultures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0"/>
              <a:t>Each culture has standards for verbal and non-verbal communication: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word choice 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inflection 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volume 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speed of speech 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directness </a:t>
            </a:r>
          </a:p>
          <a:p>
            <a:pPr marL="971550" lvl="1" indent="-285750" fontAlgn="base"/>
            <a:r>
              <a:rPr lang="en-US" sz="2200" b="0" i="0">
                <a:effectLst/>
                <a:latin typeface="Calibri" panose="020F0502020204030204" pitchFamily="34" charset="0"/>
              </a:rPr>
              <a:t>degree of emotion </a:t>
            </a:r>
          </a:p>
          <a:p>
            <a:pPr marL="971550" lvl="1" indent="-285750" fontAlgn="base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6FB9BD-A5B4-58DE-4852-C870F6F2DE97}"/>
              </a:ext>
            </a:extLst>
          </p:cNvPr>
          <p:cNvSpPr txBox="1"/>
          <p:nvPr/>
        </p:nvSpPr>
        <p:spPr>
          <a:xfrm>
            <a:off x="4528968" y="3663644"/>
            <a:ext cx="395881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  <a:latin typeface="Calibri" panose="020F0502020204030204" pitchFamily="34" charset="0"/>
              </a:rPr>
              <a:t>silence </a:t>
            </a:r>
          </a:p>
          <a:p>
            <a:pPr marL="971550" lvl="1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  <a:latin typeface="Calibri" panose="020F0502020204030204" pitchFamily="34" charset="0"/>
              </a:rPr>
              <a:t>body language </a:t>
            </a:r>
          </a:p>
          <a:p>
            <a:pPr marL="971550" lvl="1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  <a:latin typeface="Calibri" panose="020F0502020204030204" pitchFamily="34" charset="0"/>
              </a:rPr>
              <a:t>gestures </a:t>
            </a:r>
          </a:p>
          <a:p>
            <a:pPr marL="971550" lvl="1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  <a:latin typeface="Calibri" panose="020F0502020204030204" pitchFamily="34" charset="0"/>
              </a:rPr>
              <a:t>space </a:t>
            </a:r>
          </a:p>
          <a:p>
            <a:pPr marL="971550" lvl="1" indent="-285750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0" i="0">
                <a:effectLst/>
                <a:latin typeface="Calibri" panose="020F0502020204030204" pitchFamily="34" charset="0"/>
              </a:rPr>
              <a:t>touch </a:t>
            </a:r>
            <a:endParaRPr lang="en-US" sz="2200"/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DC1F4170-9190-3710-89A8-96AB74A52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58847" y="210521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86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61358-8AC7-5A66-1D94-AFCAC5257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Components of a Belief System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DB44B84-3F0C-D6F9-8EDC-391E195661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28383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8453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254" y="520874"/>
            <a:ext cx="9509759" cy="1088136"/>
          </a:xfrm>
        </p:spPr>
        <p:txBody>
          <a:bodyPr>
            <a:normAutofit fontScale="90000"/>
          </a:bodyPr>
          <a:lstStyle/>
          <a:p>
            <a:r>
              <a:rPr lang="en-US"/>
              <a:t>Types of Belief Systems</a:t>
            </a:r>
            <a:br>
              <a:rPr lang="en-US">
                <a:latin typeface="Arial Rounded MT Bold" pitchFamily="34" charset="0"/>
              </a:rPr>
            </a:br>
            <a:endParaRPr lang="en-US">
              <a:latin typeface="Bodoni MT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2768"/>
            <a:ext cx="6861867" cy="4978639"/>
          </a:xfrm>
        </p:spPr>
        <p:txBody>
          <a:bodyPr>
            <a:normAutofit/>
          </a:bodyPr>
          <a:lstStyle/>
          <a:p>
            <a:r>
              <a:rPr lang="en-US" b="0"/>
              <a:t>Belief systems may stay the same or change based on life experiences and learning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Types of belief systems:</a:t>
            </a:r>
          </a:p>
          <a:p>
            <a:pPr marL="1143000" lvl="1" indent="-457200"/>
            <a:r>
              <a:rPr lang="en-US" b="0"/>
              <a:t>Religious</a:t>
            </a:r>
          </a:p>
          <a:p>
            <a:pPr marL="1143000" lvl="1" indent="-457200"/>
            <a:r>
              <a:rPr lang="en-US" b="0"/>
              <a:t>Political</a:t>
            </a:r>
          </a:p>
          <a:p>
            <a:pPr marL="1143000" lvl="1" indent="-457200"/>
            <a:r>
              <a:rPr lang="en-US" b="0"/>
              <a:t>Ethical</a:t>
            </a:r>
          </a:p>
          <a:p>
            <a:pPr marL="1143000" lvl="1" indent="-457200"/>
            <a:r>
              <a:rPr lang="en-US" b="0"/>
              <a:t>Health</a:t>
            </a:r>
          </a:p>
          <a:p>
            <a:pPr marL="1143000" lvl="1" indent="-457200"/>
            <a:r>
              <a:rPr lang="en-US" b="0"/>
              <a:t>Work</a:t>
            </a:r>
          </a:p>
          <a:p>
            <a:pPr marL="1143000" lvl="1" indent="-457200"/>
            <a:r>
              <a:rPr lang="en-US" b="0"/>
              <a:t>Ethnicity</a:t>
            </a:r>
          </a:p>
          <a:p>
            <a:pPr marL="1143000" lvl="1" indent="-457200"/>
            <a:r>
              <a:rPr lang="en-US" b="0"/>
              <a:t>Healthcare</a:t>
            </a:r>
          </a:p>
        </p:txBody>
      </p:sp>
      <p:pic>
        <p:nvPicPr>
          <p:cNvPr id="8" name="Picture 7" descr="A stack of rocks on a beach&#10;&#10;Description automatically generated">
            <a:extLst>
              <a:ext uri="{FF2B5EF4-FFF2-40B4-BE49-F238E27FC236}">
                <a16:creationId xmlns:a16="http://schemas.microsoft.com/office/drawing/2014/main" id="{281E689C-437C-ECC8-38EC-003141A6EB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4276" r="43403" b="16501"/>
          <a:stretch/>
        </p:blipFill>
        <p:spPr>
          <a:xfrm>
            <a:off x="8097301" y="1253331"/>
            <a:ext cx="3087445" cy="4351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189B81-E59B-18C4-33DB-D4F6E197D68D}"/>
              </a:ext>
            </a:extLst>
          </p:cNvPr>
          <p:cNvSpPr txBox="1"/>
          <p:nvPr/>
        </p:nvSpPr>
        <p:spPr>
          <a:xfrm>
            <a:off x="8987639" y="4685359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Experiences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A57168-3902-7EEA-6A41-4EBC0A2EF43A}"/>
              </a:ext>
            </a:extLst>
          </p:cNvPr>
          <p:cNvSpPr txBox="1"/>
          <p:nvPr/>
        </p:nvSpPr>
        <p:spPr>
          <a:xfrm>
            <a:off x="9179997" y="411831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Values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C81E26-73ED-9F48-F0C3-8FF74DE066E7}"/>
              </a:ext>
            </a:extLst>
          </p:cNvPr>
          <p:cNvSpPr txBox="1"/>
          <p:nvPr/>
        </p:nvSpPr>
        <p:spPr>
          <a:xfrm>
            <a:off x="9051758" y="3420336"/>
            <a:ext cx="105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Attitudes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9D5931-C077-1AA3-0E21-BD1F1BA5AD6A}"/>
              </a:ext>
            </a:extLst>
          </p:cNvPr>
          <p:cNvSpPr txBox="1"/>
          <p:nvPr/>
        </p:nvSpPr>
        <p:spPr>
          <a:xfrm>
            <a:off x="8987639" y="2780956"/>
            <a:ext cx="117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Conditions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75A24D2-296E-F707-3DB1-C54FDA7B1423}"/>
              </a:ext>
            </a:extLst>
          </p:cNvPr>
          <p:cNvSpPr txBox="1"/>
          <p:nvPr/>
        </p:nvSpPr>
        <p:spPr>
          <a:xfrm>
            <a:off x="9179997" y="2282305"/>
            <a:ext cx="92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Beliefs</a:t>
            </a: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06F0DF17-FE03-C697-4D52-78F628EDBB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558847" y="222811"/>
            <a:ext cx="984504" cy="9845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823"/>
          </a:xfrm>
        </p:spPr>
        <p:txBody>
          <a:bodyPr/>
          <a:lstStyle/>
          <a:p>
            <a:r>
              <a:rPr lang="en-US"/>
              <a:t>Small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7586"/>
            <a:ext cx="10515600" cy="496528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What are your cultural values?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What guides your behavior?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How does your cultural effect your communication style?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What is your belief system?</a:t>
            </a:r>
          </a:p>
          <a:p>
            <a:pPr lvl="1"/>
            <a:r>
              <a:rPr lang="en-US"/>
              <a:t>Religion</a:t>
            </a:r>
          </a:p>
          <a:p>
            <a:pPr lvl="1"/>
            <a:r>
              <a:rPr lang="en-US"/>
              <a:t>Politics</a:t>
            </a:r>
          </a:p>
          <a:p>
            <a:pPr lvl="1"/>
            <a:r>
              <a:rPr lang="en-US"/>
              <a:t>Ethics </a:t>
            </a:r>
          </a:p>
          <a:p>
            <a:pPr lvl="1"/>
            <a:r>
              <a:rPr lang="en-US"/>
              <a:t>Health </a:t>
            </a:r>
          </a:p>
          <a:p>
            <a:pPr lvl="1"/>
            <a:r>
              <a:rPr lang="en-US"/>
              <a:t>Work</a:t>
            </a:r>
          </a:p>
          <a:p>
            <a:pPr lvl="1"/>
            <a:r>
              <a:rPr lang="en-US"/>
              <a:t>Ethnicity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What are your similarities &amp; differences?</a:t>
            </a:r>
          </a:p>
          <a:p>
            <a:pPr lvl="1">
              <a:buNone/>
            </a:pPr>
            <a:endParaRPr lang="en-US" sz="2000">
              <a:latin typeface="Arial Rounded MT Bold" pitchFamily="34" charset="0"/>
            </a:endParaRPr>
          </a:p>
          <a:p>
            <a:pPr lvl="1">
              <a:buNone/>
            </a:pPr>
            <a:endParaRPr lang="en-US" sz="200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823"/>
          </a:xfrm>
        </p:spPr>
        <p:txBody>
          <a:bodyPr/>
          <a:lstStyle/>
          <a:p>
            <a:r>
              <a:rPr lang="en-US"/>
              <a:t>Potential Videos &amp;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7586"/>
            <a:ext cx="10515600" cy="49652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Video: Becoming a Culturally Competent Nurse (16mn): </a:t>
            </a:r>
            <a:r>
              <a:rPr lang="en-US" sz="1600" b="0">
                <a:hlinkClick r:id="rId2"/>
              </a:rPr>
              <a:t>https://youtu.be/r62Zp99U67Y?si=dd4Mqg-djaHGswZg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Video: CLAS (Culturally &amp; Linguistically Appropriate Services (6mn): </a:t>
            </a:r>
            <a:r>
              <a:rPr lang="en-US" sz="1600" b="0">
                <a:ea typeface="+mn-lt"/>
                <a:cs typeface="+mn-lt"/>
                <a:hlinkClick r:id="rId3"/>
              </a:rPr>
              <a:t>https://youtu.be/qDxjg9iBYa4?si=DnaV6DtMEnBJTZBd</a:t>
            </a:r>
            <a:r>
              <a:rPr lang="en-US" sz="1600" b="0">
                <a:ea typeface="+mn-lt"/>
                <a:cs typeface="+mn-lt"/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0"/>
              <a:t>National CLAS Standards-HHS: </a:t>
            </a:r>
            <a:r>
              <a:rPr lang="en-US" sz="1600" b="0">
                <a:hlinkClick r:id="rId4"/>
              </a:rPr>
              <a:t>https://thinkculturalhealth.hhs.gov/clas/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b="0"/>
              <a:t>Cultural Health-HHS: </a:t>
            </a:r>
            <a:r>
              <a:rPr lang="en-US" sz="1600" b="0">
                <a:hlinkClick r:id="rId5"/>
              </a:rPr>
              <a:t>https://thinkculturalhealth.hhs.gov/</a:t>
            </a:r>
            <a:r>
              <a:rPr lang="en-US" sz="1600" b="0"/>
              <a:t> </a:t>
            </a:r>
          </a:p>
          <a:p>
            <a:pPr lvl="1">
              <a:buNone/>
            </a:pPr>
            <a:endParaRPr lang="en-US" sz="2000">
              <a:latin typeface="Arial Rounded MT Bold" pitchFamily="34" charset="0"/>
            </a:endParaRPr>
          </a:p>
          <a:p>
            <a:pPr lvl="1">
              <a:buNone/>
            </a:pPr>
            <a:endParaRPr lang="en-US" sz="2000">
              <a:latin typeface="Arial Rounded MT Bold" pitchFamily="34" charset="0"/>
            </a:endParaRPr>
          </a:p>
        </p:txBody>
      </p:sp>
      <p:pic>
        <p:nvPicPr>
          <p:cNvPr id="4" name="Graphic 3" descr="Diving outline">
            <a:extLst>
              <a:ext uri="{FF2B5EF4-FFF2-40B4-BE49-F238E27FC236}">
                <a16:creationId xmlns:a16="http://schemas.microsoft.com/office/drawing/2014/main" id="{410CCFAB-63D6-B170-A086-13CBE37272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277600" y="5916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1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188AE-F692-0DC1-9980-2863BCDD6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Extrinsic factors that may influence personal belief systems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8BF8F-3F5B-03B7-602F-1A8DFB2F4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19420"/>
          </a:xfrm>
        </p:spPr>
        <p:txBody>
          <a:bodyPr>
            <a:norm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i="0">
                <a:effectLst/>
                <a:latin typeface="Calibri" panose="020F0502020204030204" pitchFamily="34" charset="0"/>
              </a:rPr>
              <a:t>Country of birth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i="0">
                <a:effectLst/>
                <a:latin typeface="Calibri" panose="020F0502020204030204" pitchFamily="34" charset="0"/>
              </a:rPr>
              <a:t>Acculturation: </a:t>
            </a:r>
          </a:p>
          <a:p>
            <a:pPr marL="971550" lvl="1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The merging of cultures because of prolonged contact </a:t>
            </a:r>
          </a:p>
          <a:p>
            <a:pPr marL="971550" lvl="1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Borrowing traits from another culture</a:t>
            </a:r>
          </a:p>
          <a:p>
            <a:pPr marL="971550" lvl="1" indent="-285750" fontAlgn="base"/>
            <a:r>
              <a:rPr lang="en-US" b="0">
                <a:latin typeface="Calibri" panose="020F0502020204030204" pitchFamily="34" charset="0"/>
              </a:rPr>
              <a:t>Degree of acculturation affected by:</a:t>
            </a:r>
          </a:p>
          <a:p>
            <a:pPr marL="971550" lvl="1" indent="-285750" fontAlgn="base"/>
            <a:endParaRPr lang="en-US" b="0" i="0">
              <a:effectLst/>
              <a:latin typeface="Calibri" panose="020F0502020204030204" pitchFamily="34" charset="0"/>
            </a:endParaRPr>
          </a:p>
          <a:p>
            <a:pPr marL="971550" lvl="1" indent="-285750" fontAlgn="base"/>
            <a:endParaRPr lang="en-US" b="0" i="0">
              <a:effectLst/>
              <a:latin typeface="Calibri" panose="020F0502020204030204" pitchFamily="34" charset="0"/>
            </a:endParaRPr>
          </a:p>
          <a:p>
            <a:pPr marL="971550" lvl="1" indent="-285750" fontAlgn="base"/>
            <a:endParaRPr lang="en-US" b="0" i="0">
              <a:effectLst/>
              <a:latin typeface="Calibri" panose="020F0502020204030204" pitchFamily="34" charset="0"/>
            </a:endParaRPr>
          </a:p>
          <a:p>
            <a:endParaRPr lang="en-US"/>
          </a:p>
          <a:p>
            <a:pPr marL="1028700" lvl="1" indent="-342900"/>
            <a:r>
              <a:rPr lang="en-US" b="0" i="0">
                <a:effectLst/>
                <a:latin typeface="Calibri" panose="020F0502020204030204" pitchFamily="34" charset="0"/>
              </a:rPr>
              <a:t>Optional Video (4mn): A</a:t>
            </a:r>
            <a:r>
              <a:rPr lang="en-US" b="0">
                <a:latin typeface="Calibri" panose="020F0502020204030204" pitchFamily="34" charset="0"/>
              </a:rPr>
              <a:t>ssimilation vs Acculturation: </a:t>
            </a:r>
            <a:r>
              <a:rPr lang="en-US" sz="1200" b="0">
                <a:latin typeface="Calibri" panose="020F0502020204030204" pitchFamily="34" charset="0"/>
                <a:hlinkClick r:id="rId2"/>
              </a:rPr>
              <a:t>https://youtu.be/YYVfIU7LGOM?si=1EuKUU1OC9GOWBM1</a:t>
            </a:r>
            <a:r>
              <a:rPr lang="en-US" sz="1200" b="0">
                <a:latin typeface="Calibri" panose="020F0502020204030204" pitchFamily="34" charset="0"/>
              </a:rPr>
              <a:t> </a:t>
            </a:r>
          </a:p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D29B47-F01A-8412-D61E-A6B9FCDD3AD2}"/>
              </a:ext>
            </a:extLst>
          </p:cNvPr>
          <p:cNvSpPr txBox="1"/>
          <p:nvPr/>
        </p:nvSpPr>
        <p:spPr>
          <a:xfrm>
            <a:off x="1807285" y="4157075"/>
            <a:ext cx="357732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Length of residence in the US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Use of English Language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Rural or urban residence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Occupation </a:t>
            </a:r>
          </a:p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927032-634F-B950-9D46-7B37CB1821F4}"/>
              </a:ext>
            </a:extLst>
          </p:cNvPr>
          <p:cNvSpPr txBox="1"/>
          <p:nvPr/>
        </p:nvSpPr>
        <p:spPr>
          <a:xfrm>
            <a:off x="6096000" y="4157075"/>
            <a:ext cx="324364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Level of education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Personality characteristics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Previous experiences 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>
                <a:effectLst/>
                <a:latin typeface="Calibri" panose="020F0502020204030204" pitchFamily="34" charset="0"/>
              </a:rPr>
              <a:t>Socio-economic class </a:t>
            </a:r>
          </a:p>
          <a:p>
            <a:endParaRPr lang="en-US"/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F0F5E646-C3D0-03E4-263D-8D0B97FF59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6513" y="136992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47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188AE-F692-0DC1-9980-2863BCDD6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Extrinsic factors that may influence personal belief systems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8BF8F-3F5B-03B7-602F-1A8DFB2F4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1843"/>
          </a:xfrm>
        </p:spPr>
        <p:txBody>
          <a:bodyPr>
            <a:normAutofit/>
          </a:bodyPr>
          <a:lstStyle/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400" i="0">
                <a:effectLst/>
                <a:latin typeface="Calibri" panose="020F0502020204030204" pitchFamily="34" charset="0"/>
              </a:rPr>
              <a:t>Culture shock </a:t>
            </a:r>
          </a:p>
          <a:p>
            <a:pPr marL="971550" lvl="1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People who migrate from their native culture into a new culture often experience culture shock</a:t>
            </a:r>
          </a:p>
          <a:p>
            <a:pPr marL="971550" lvl="1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Culture shock develops when the values and belief systems of the new culture are very different from the person’s native culture</a:t>
            </a:r>
          </a:p>
          <a:p>
            <a:pPr marL="971550" lvl="1" indent="-285750" fontAlgn="base"/>
            <a:r>
              <a:rPr lang="en-US">
                <a:latin typeface="Calibri" panose="020F0502020204030204" pitchFamily="34" charset="0"/>
              </a:rPr>
              <a:t>Culture shock can make a person feel:</a:t>
            </a:r>
          </a:p>
          <a:p>
            <a:pPr marL="1428750" lvl="2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Lonely</a:t>
            </a:r>
          </a:p>
          <a:p>
            <a:pPr marL="1428750" lvl="2" indent="-285750" fontAlgn="base"/>
            <a:r>
              <a:rPr lang="en-US">
                <a:latin typeface="Calibri" panose="020F0502020204030204" pitchFamily="34" charset="0"/>
              </a:rPr>
              <a:t>Sad</a:t>
            </a:r>
          </a:p>
          <a:p>
            <a:pPr marL="1428750" lvl="2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Left out</a:t>
            </a:r>
          </a:p>
          <a:p>
            <a:pPr marL="1428750" lvl="2" indent="-285750" fontAlgn="base"/>
            <a:r>
              <a:rPr lang="en-US" b="0" i="0">
                <a:effectLst/>
                <a:latin typeface="Calibri" panose="020F0502020204030204" pitchFamily="34" charset="0"/>
              </a:rPr>
              <a:t>Homesick </a:t>
            </a:r>
          </a:p>
          <a:p>
            <a:pPr marL="971550" lvl="1" indent="-285750" fontAlgn="base"/>
            <a:r>
              <a:rPr lang="en-US">
                <a:latin typeface="Calibri" panose="020F0502020204030204" pitchFamily="34" charset="0"/>
              </a:rPr>
              <a:t>Optional Video (10mn): A Personal Culture Shock Story: </a:t>
            </a:r>
            <a:r>
              <a:rPr lang="en-US" sz="1700">
                <a:latin typeface="Calibri" panose="020F0502020204030204" pitchFamily="34" charset="0"/>
                <a:hlinkClick r:id="rId2"/>
              </a:rPr>
              <a:t>https://youtu.be/L_9R_MtZ6bA?si=4hHs9nrj-Aoe_PaV</a:t>
            </a:r>
            <a:r>
              <a:rPr lang="en-US" sz="1700">
                <a:latin typeface="Calibri" panose="020F0502020204030204" pitchFamily="34" charset="0"/>
              </a:rPr>
              <a:t>  </a:t>
            </a:r>
            <a:endParaRPr lang="en-US" sz="1700" b="0" i="0">
              <a:effectLst/>
              <a:latin typeface="Calibri" panose="020F0502020204030204" pitchFamily="34" charset="0"/>
            </a:endParaRPr>
          </a:p>
          <a:p>
            <a:pPr marL="1428750" lvl="2" indent="-285750" fontAlgn="base"/>
            <a:endParaRPr lang="en-US" b="0" i="0">
              <a:effectLst/>
              <a:latin typeface="Calibri" panose="020F0502020204030204" pitchFamily="34" charset="0"/>
            </a:endParaRPr>
          </a:p>
          <a:p>
            <a:endParaRPr lang="en-US"/>
          </a:p>
        </p:txBody>
      </p:sp>
      <p:pic>
        <p:nvPicPr>
          <p:cNvPr id="4" name="Graphic 3" descr="Loudly crying face outline with solid fill">
            <a:extLst>
              <a:ext uri="{FF2B5EF4-FFF2-40B4-BE49-F238E27FC236}">
                <a16:creationId xmlns:a16="http://schemas.microsoft.com/office/drawing/2014/main" id="{3B0E73AD-B039-15A2-B8F6-C5F994FD8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404" y="5853325"/>
            <a:ext cx="457200" cy="457200"/>
          </a:xfrm>
          <a:prstGeom prst="rect">
            <a:avLst/>
          </a:prstGeom>
        </p:spPr>
      </p:pic>
      <p:pic>
        <p:nvPicPr>
          <p:cNvPr id="6" name="Graphic 5" descr="A lightbulb">
            <a:extLst>
              <a:ext uri="{FF2B5EF4-FFF2-40B4-BE49-F238E27FC236}">
                <a16:creationId xmlns:a16="http://schemas.microsoft.com/office/drawing/2014/main" id="{5B63C55C-F2B3-9B29-D690-52092FCD5F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20337" y="36140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0782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89" y="1233404"/>
            <a:ext cx="10792132" cy="4605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>
                <a:cs typeface="Arial"/>
              </a:rPr>
              <a:t>Explain the belief systems and practices of diverse cultures</a:t>
            </a:r>
          </a:p>
          <a:p>
            <a:pPr marL="0" indent="0">
              <a:buNone/>
            </a:pPr>
            <a:endParaRPr lang="en-US" sz="240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List cultures found within a healthcare setting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Describe the belief systems (cultural values, behavior practices, communication patterns, and methods of perceiving, judging, and organizing daily life) of ethnic cultures and subcultures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Describe the “isms”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Describe belief systems related to gender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Describe belief systems pertaining to age</a:t>
            </a:r>
          </a:p>
          <a:p>
            <a:pPr algn="ctr"/>
            <a:endParaRPr lang="en-US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89" y="52399"/>
            <a:ext cx="5467097" cy="951845"/>
          </a:xfrm>
        </p:spPr>
        <p:txBody>
          <a:bodyPr anchor="b">
            <a:normAutofit/>
          </a:bodyPr>
          <a:lstStyle/>
          <a:p>
            <a:r>
              <a:rPr lang="en-US">
                <a:cs typeface="Arial"/>
              </a:rPr>
              <a:t>Competency 2</a:t>
            </a:r>
          </a:p>
        </p:txBody>
      </p:sp>
      <p:pic>
        <p:nvPicPr>
          <p:cNvPr id="5" name="Picture 4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9374A75C-464B-5C30-5A71-349D19A3C5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3274" y="0"/>
            <a:ext cx="1185872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B2307-779D-2F13-DAA5-5D32D5C31202}"/>
              </a:ext>
            </a:extLst>
          </p:cNvPr>
          <p:cNvSpPr txBox="1"/>
          <p:nvPr/>
        </p:nvSpPr>
        <p:spPr>
          <a:xfrm>
            <a:off x="632489" y="6573256"/>
            <a:ext cx="4471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95D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epitemnein-epitomic.blogspot.com/2014/01/cultivating-supremacy-of-compa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0337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7D181-F2DE-C129-D256-55628DDD3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Cultures Within the Healthcare Setting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5567E-4695-CE37-1387-C538F7C5F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Healthcare professionals must be able to work effectively with clients and staff from different cultures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Cultures in a healthcare setting:</a:t>
            </a:r>
            <a:endParaRPr lang="en-US" b="0">
              <a:ea typeface="Calibri"/>
              <a:cs typeface="Calibri"/>
            </a:endParaRPr>
          </a:p>
          <a:p>
            <a:pPr marL="971550" lvl="1" indent="-285750" fontAlgn="base"/>
            <a:r>
              <a:rPr lang="en-US">
                <a:latin typeface="Calibri"/>
                <a:ea typeface="Calibri"/>
                <a:cs typeface="Calibri"/>
              </a:rPr>
              <a:t>Ethnicity</a:t>
            </a:r>
            <a:endParaRPr lang="en-US" b="0" i="0">
              <a:effectLst/>
              <a:latin typeface="Calibri"/>
              <a:ea typeface="Calibri"/>
              <a:cs typeface="Calibri"/>
            </a:endParaRPr>
          </a:p>
          <a:p>
            <a:pPr marL="971550" lvl="1" indent="-285750" fontAlgn="base"/>
            <a:r>
              <a:rPr lang="en-US">
                <a:latin typeface="Calibri"/>
                <a:ea typeface="Calibri"/>
                <a:cs typeface="Calibri"/>
              </a:rPr>
              <a:t>Gender</a:t>
            </a:r>
            <a:endParaRPr lang="en-US" b="0" i="0">
              <a:effectLst/>
              <a:latin typeface="Calibri"/>
              <a:ea typeface="Calibri"/>
              <a:cs typeface="Calibri"/>
            </a:endParaRPr>
          </a:p>
          <a:p>
            <a:pPr marL="971550" lvl="1" indent="-285750" fontAlgn="base"/>
            <a:r>
              <a:rPr lang="en-US" b="0" i="0">
                <a:effectLst/>
                <a:latin typeface="Calibri"/>
                <a:ea typeface="Calibri"/>
                <a:cs typeface="Calibri"/>
              </a:rPr>
              <a:t>Age / </a:t>
            </a:r>
            <a:r>
              <a:rPr lang="en-US">
                <a:latin typeface="Calibri"/>
                <a:ea typeface="Calibri"/>
                <a:cs typeface="Calibri"/>
              </a:rPr>
              <a:t>generation</a:t>
            </a:r>
            <a:endParaRPr lang="en-US" b="0" i="0">
              <a:effectLst/>
              <a:latin typeface="Calibri" panose="020F0502020204030204" pitchFamily="34" charset="0"/>
              <a:ea typeface="Calibri"/>
              <a:cs typeface="Calibri"/>
            </a:endParaRPr>
          </a:p>
          <a:p>
            <a:pPr marL="971550" lvl="1" indent="-285750" fontAlgn="base"/>
            <a:r>
              <a:rPr lang="en-US">
                <a:latin typeface="Calibri"/>
                <a:ea typeface="Calibri"/>
                <a:cs typeface="Calibri"/>
              </a:rPr>
              <a:t>Disabilities</a:t>
            </a:r>
            <a:r>
              <a:rPr lang="en-US" b="0" i="0">
                <a:effectLst/>
                <a:latin typeface="Calibri"/>
                <a:ea typeface="Calibri"/>
                <a:cs typeface="Calibri"/>
              </a:rPr>
              <a:t> </a:t>
            </a:r>
          </a:p>
          <a:p>
            <a:pPr marL="971550" lvl="1" indent="-285750" fontAlgn="base"/>
            <a:r>
              <a:rPr lang="en-US">
                <a:latin typeface="Calibri"/>
                <a:ea typeface="Calibri"/>
                <a:cs typeface="Calibri"/>
              </a:rPr>
              <a:t>Religion</a:t>
            </a:r>
            <a:endParaRPr lang="en-US" b="0" i="0">
              <a:effectLst/>
              <a:latin typeface="Calibri"/>
              <a:ea typeface="Calibri"/>
              <a:cs typeface="Calibri"/>
            </a:endParaRPr>
          </a:p>
          <a:p>
            <a:pPr marL="971550" lvl="1" indent="-285750" fontAlgn="base"/>
            <a:r>
              <a:rPr lang="en-US">
                <a:latin typeface="Calibri"/>
                <a:ea typeface="Calibri"/>
                <a:cs typeface="Calibri"/>
              </a:rPr>
              <a:t>Others?</a:t>
            </a:r>
            <a:endParaRPr lang="en-US" b="0" i="0">
              <a:effectLst/>
              <a:latin typeface="Calibri" panose="020F0502020204030204" pitchFamily="34" charset="0"/>
              <a:ea typeface="Calibri"/>
              <a:cs typeface="Calibri"/>
            </a:endParaRPr>
          </a:p>
          <a:p>
            <a:pPr marL="1143000" lvl="1" indent="-457200"/>
            <a:endParaRPr lang="en-US" b="0"/>
          </a:p>
          <a:p>
            <a:endParaRPr lang="en-US"/>
          </a:p>
        </p:txBody>
      </p:sp>
      <p:pic>
        <p:nvPicPr>
          <p:cNvPr id="5" name="Picture 4" descr="A group of people sitting in a circle&#10;&#10;Description automatically generated">
            <a:extLst>
              <a:ext uri="{FF2B5EF4-FFF2-40B4-BE49-F238E27FC236}">
                <a16:creationId xmlns:a16="http://schemas.microsoft.com/office/drawing/2014/main" id="{25AB3C05-1F37-E6A8-2EBE-B52A1798C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39988" y="3249692"/>
            <a:ext cx="4713812" cy="2927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E8359F-96DC-08D1-5EDA-677C74A143BE}"/>
              </a:ext>
            </a:extLst>
          </p:cNvPr>
          <p:cNvSpPr txBox="1"/>
          <p:nvPr/>
        </p:nvSpPr>
        <p:spPr>
          <a:xfrm>
            <a:off x="6639988" y="5946131"/>
            <a:ext cx="38633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/>
                </a:solidFill>
                <a:hlinkClick r:id="rId3" tooltip="https://technofaq.org/posts/2020/08/tips-for-developing-effective-healthcare-team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900">
                <a:solidFill>
                  <a:schemeClr val="bg1"/>
                </a:solidFill>
              </a:rPr>
              <a:t> by Unknown Author is licensed under </a:t>
            </a:r>
            <a:r>
              <a:rPr lang="en-US" sz="900">
                <a:solidFill>
                  <a:schemeClr val="bg1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en-US" sz="900">
              <a:solidFill>
                <a:schemeClr val="bg1"/>
              </a:solidFill>
            </a:endParaRPr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CDD1280B-E038-386B-8E9B-39D18BA899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21395" y="542360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6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Note to Instructors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Deep dive icon appears on some slides:</a:t>
            </a:r>
          </a:p>
          <a:p>
            <a:endParaRPr lang="en-US"/>
          </a:p>
          <a:p>
            <a:r>
              <a:rPr lang="en-US"/>
              <a:t>	= Optional, more in-depth information</a:t>
            </a:r>
          </a:p>
          <a:p>
            <a:endParaRPr lang="en-US"/>
          </a:p>
          <a:p>
            <a:r>
              <a:rPr lang="en-US"/>
              <a:t>           = Extra emphasis</a:t>
            </a:r>
          </a:p>
          <a:p>
            <a:endParaRPr lang="en-US"/>
          </a:p>
          <a:p>
            <a:r>
              <a:rPr lang="en-US"/>
              <a:t>Videos and links: Are optional to improve the learning experience</a:t>
            </a:r>
          </a:p>
          <a:p>
            <a:r>
              <a:rPr lang="en-US"/>
              <a:t>            = Video may require Kleenex</a:t>
            </a:r>
          </a:p>
        </p:txBody>
      </p:sp>
      <p:pic>
        <p:nvPicPr>
          <p:cNvPr id="2" name="Picture 1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FE6D2F35-326C-6092-264B-10C9B9F602B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33274" y="0"/>
            <a:ext cx="11858726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CC776C-D8DD-1584-5731-3EFD7A5F9DB8}"/>
              </a:ext>
            </a:extLst>
          </p:cNvPr>
          <p:cNvSpPr txBox="1"/>
          <p:nvPr/>
        </p:nvSpPr>
        <p:spPr>
          <a:xfrm>
            <a:off x="333274" y="6627168"/>
            <a:ext cx="38671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epitemnein-epitomic.blogspot.com/2014/01/cultivating-supremacy-of-compassion.html"/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Diving outline">
            <a:extLst>
              <a:ext uri="{FF2B5EF4-FFF2-40B4-BE49-F238E27FC236}">
                <a16:creationId xmlns:a16="http://schemas.microsoft.com/office/drawing/2014/main" id="{82A23A97-D7FF-9924-8E14-2FC289663E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8200" y="2618901"/>
            <a:ext cx="914400" cy="914400"/>
          </a:xfrm>
          <a:prstGeom prst="rect">
            <a:avLst/>
          </a:prstGeom>
        </p:spPr>
      </p:pic>
      <p:pic>
        <p:nvPicPr>
          <p:cNvPr id="8" name="Graphic 7" descr="A lightbulb">
            <a:extLst>
              <a:ext uri="{FF2B5EF4-FFF2-40B4-BE49-F238E27FC236}">
                <a16:creationId xmlns:a16="http://schemas.microsoft.com/office/drawing/2014/main" id="{D0C55C49-0AAE-F22F-12AB-93DC7AEBF8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3148" y="3509042"/>
            <a:ext cx="984504" cy="984504"/>
          </a:xfrm>
          <a:prstGeom prst="rect">
            <a:avLst/>
          </a:prstGeom>
        </p:spPr>
      </p:pic>
      <p:pic>
        <p:nvPicPr>
          <p:cNvPr id="10" name="Graphic 9" descr="Loudly crying face outline with solid fill">
            <a:extLst>
              <a:ext uri="{FF2B5EF4-FFF2-40B4-BE49-F238E27FC236}">
                <a16:creationId xmlns:a16="http://schemas.microsoft.com/office/drawing/2014/main" id="{2F967D7C-2115-F266-94CC-9A6F5D82C5A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6800" y="538368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600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F94A2-3612-38B0-6288-B23FF404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Ethnicities </a:t>
            </a:r>
          </a:p>
        </p:txBody>
      </p:sp>
      <p:pic>
        <p:nvPicPr>
          <p:cNvPr id="9" name="Picture 8" descr="A group of people standing around a globe&#10;&#10;Description automatically generated">
            <a:extLst>
              <a:ext uri="{FF2B5EF4-FFF2-40B4-BE49-F238E27FC236}">
                <a16:creationId xmlns:a16="http://schemas.microsoft.com/office/drawing/2014/main" id="{2E8F3DD9-9BA0-7BE2-959B-1AA402189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83" r="14373" b="1"/>
          <a:stretch/>
        </p:blipFill>
        <p:spPr>
          <a:xfrm>
            <a:off x="838200" y="1825625"/>
            <a:ext cx="5181600" cy="4351338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F9EF9-DFE3-F629-F766-D02DAE0AC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/>
              <a:t>Terminology and preferred ethic terms will change overtime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/>
              <a:t>We keep learning and adjust as necessary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0"/>
              <a:t>Asking about preferred backgrounds and identities helps us build an inclusive community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/>
              <a:t>Asking honest question</a:t>
            </a:r>
            <a:r>
              <a:rPr lang="en-US" sz="2600" b="0"/>
              <a:t> ensures  we are honoring everyone’s unique identity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56FE9D-62F0-9B9B-516A-B2329D16CCD7}"/>
              </a:ext>
            </a:extLst>
          </p:cNvPr>
          <p:cNvSpPr txBox="1"/>
          <p:nvPr/>
        </p:nvSpPr>
        <p:spPr>
          <a:xfrm>
            <a:off x="3699934" y="5976908"/>
            <a:ext cx="231986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700">
                <a:solidFill>
                  <a:srgbClr val="FFFFFF"/>
                </a:solidFill>
                <a:hlinkClick r:id="rId3" tooltip="https://fundamatics.net/author/devesh-khatu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lang="en-US" sz="700">
                <a:solidFill>
                  <a:srgbClr val="FFFFFF"/>
                </a:solidFill>
              </a:rPr>
              <a:t> by Unknown Author is licensed under </a:t>
            </a:r>
            <a:r>
              <a:rPr lang="en-US" sz="700">
                <a:solidFill>
                  <a:srgbClr val="FFFFFF"/>
                </a:solidFill>
                <a:hlinkClick r:id="rId4" tooltip="https://creativecommons.org/licenses/by-nc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</a:t>
            </a:r>
            <a:endParaRPr lang="en-US" sz="700">
              <a:solidFill>
                <a:srgbClr val="FFFFFF"/>
              </a:solidFill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9A052DDD-D72D-1125-B99E-294A1F6A84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21395" y="542360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37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F94A2-3612-38B0-6288-B23FF404D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Ethnicities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F9EF9-DFE3-F629-F766-D02DAE0AC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43805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Caucasian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African American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Indigenous American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>
                <a:cs typeface="Calibri"/>
              </a:rPr>
              <a:t>Asian</a:t>
            </a:r>
            <a:endParaRPr lang="en-US" b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Hispanic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Pacific Islander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Latino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Others?</a:t>
            </a:r>
          </a:p>
        </p:txBody>
      </p:sp>
      <p:pic>
        <p:nvPicPr>
          <p:cNvPr id="9" name="Picture 8" descr="A group of people smiling&#10;&#10;Description automatically generated">
            <a:extLst>
              <a:ext uri="{FF2B5EF4-FFF2-40B4-BE49-F238E27FC236}">
                <a16:creationId xmlns:a16="http://schemas.microsoft.com/office/drawing/2014/main" id="{0F02C95D-7A29-CB77-5AC2-3BEF23281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899996" y="1690688"/>
            <a:ext cx="695325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3C44AD-6C4D-F9D5-FA5D-6C6242C0E502}"/>
              </a:ext>
            </a:extLst>
          </p:cNvPr>
          <p:cNvSpPr txBox="1"/>
          <p:nvPr/>
        </p:nvSpPr>
        <p:spPr>
          <a:xfrm>
            <a:off x="4899996" y="4833938"/>
            <a:ext cx="6953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sefiks.com/2019/11/11/race-and-ethnicity-prediction-in-kera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35144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0263-D1A3-748D-E44B-9781EA50B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8E285-1A38-379D-600B-8B655956A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Has someone ever made an untrue assumption about you?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Has someone labeled you in a way that you don’t identify with?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How did you respond?</a:t>
            </a:r>
          </a:p>
          <a:p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515581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“ISMS”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Ageism:</a:t>
            </a:r>
            <a:r>
              <a:rPr lang="en-US" b="0"/>
              <a:t> Discrimination or assumptions based on 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Racism: </a:t>
            </a:r>
            <a:r>
              <a:rPr lang="en-US" b="0"/>
              <a:t>Discrimination or assumptions based on race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Sexism:</a:t>
            </a:r>
            <a:r>
              <a:rPr lang="en-US" b="0"/>
              <a:t> Discrimination or assumptions based on gender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Classism: </a:t>
            </a:r>
            <a:r>
              <a:rPr lang="en-US" b="0"/>
              <a:t>Discrimination or assumptions based on socioeconomic status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Culturalism: </a:t>
            </a:r>
            <a:r>
              <a:rPr lang="en-US" b="0"/>
              <a:t>Discrimination or assumptions based on culture</a:t>
            </a:r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2B316-3F34-CFBD-CC00-E567F24B8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66B7E-1F72-8B06-8C1A-53BE6A601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Ageism is discrimination of a certain group based on age:  for example, seniors, young adults, children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Discrimination and assumptions towards seniors:</a:t>
            </a:r>
          </a:p>
          <a:p>
            <a:pPr marL="1143000" lvl="1" indent="-457200"/>
            <a:r>
              <a:rPr lang="en-US" b="0"/>
              <a:t>Older people are unworthy, unintelligent, and a burden to society</a:t>
            </a:r>
          </a:p>
          <a:p>
            <a:pPr marL="1143000" lvl="1" indent="-457200"/>
            <a:r>
              <a:rPr lang="en-US" b="0"/>
              <a:t>Seniors are too old to work and are incapable of making decisions</a:t>
            </a:r>
          </a:p>
          <a:p>
            <a:pPr marL="1143000" lvl="1" indent="-457200"/>
            <a:r>
              <a:rPr lang="en-US" sz="2200"/>
              <a:t>Optional video (2.5mn): When Do You Think Someone is Old?: </a:t>
            </a:r>
            <a:r>
              <a:rPr lang="en-US" sz="1600">
                <a:hlinkClick r:id="rId2"/>
              </a:rPr>
              <a:t>https://youtu.be/i9z4QCR4qxw?si=aG5zRKpVvZIJ0K_A</a:t>
            </a:r>
            <a:r>
              <a:rPr lang="en-US" sz="1600"/>
              <a:t> </a:t>
            </a:r>
          </a:p>
          <a:p>
            <a:pPr marL="1143000" lvl="1" indent="-457200"/>
            <a:r>
              <a:rPr lang="en-US" sz="2200" b="0"/>
              <a:t>Optional video (7mn): The Drivers of Agism (Seniors): </a:t>
            </a:r>
            <a:r>
              <a:rPr lang="en-US" sz="1600" b="0">
                <a:hlinkClick r:id="rId3"/>
              </a:rPr>
              <a:t>https://youtu.be/nNPwrVIa9OA?si=75Vn638K72KvkYrU</a:t>
            </a:r>
            <a:r>
              <a:rPr lang="en-US" sz="1600" b="0"/>
              <a:t> </a:t>
            </a:r>
          </a:p>
          <a:p>
            <a:endParaRPr lang="en-US"/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8FFC307F-6CFC-2412-1D36-A35698E1D2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51409" y="360174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46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2B316-3F34-CFBD-CC00-E567F24B8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812" y="161726"/>
            <a:ext cx="10515600" cy="1325563"/>
          </a:xfrm>
        </p:spPr>
        <p:txBody>
          <a:bodyPr/>
          <a:lstStyle/>
          <a:p>
            <a:r>
              <a:rPr lang="en-US"/>
              <a:t>Agism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66B7E-1F72-8B06-8C1A-53BE6A601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812" y="1550792"/>
            <a:ext cx="8393935" cy="43513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Discrimination and assumptions toward young adults:</a:t>
            </a:r>
          </a:p>
          <a:p>
            <a:pPr marL="1143000" lvl="1" indent="-457200"/>
            <a:r>
              <a:rPr lang="en-US" b="0"/>
              <a:t>Hair is too long</a:t>
            </a:r>
          </a:p>
          <a:p>
            <a:pPr marL="1143000" lvl="1" indent="-457200"/>
            <a:r>
              <a:rPr lang="en-US"/>
              <a:t>T</a:t>
            </a:r>
            <a:r>
              <a:rPr lang="en-US" b="0"/>
              <a:t>oo many tattoos</a:t>
            </a:r>
          </a:p>
          <a:p>
            <a:pPr marL="1143000" lvl="1" indent="-457200"/>
            <a:r>
              <a:rPr lang="en-US"/>
              <a:t>They</a:t>
            </a:r>
            <a:r>
              <a:rPr lang="en-US" b="0"/>
              <a:t> expect everything to be handed to them on a silver platter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/>
              <a:t>Discrimination and assumptions toward children:</a:t>
            </a:r>
          </a:p>
          <a:p>
            <a:pPr marL="1143000" lvl="1" indent="-457200"/>
            <a:r>
              <a:rPr lang="en-US"/>
              <a:t>U</a:t>
            </a:r>
            <a:r>
              <a:rPr lang="en-US" b="0"/>
              <a:t>nable to make their own decisions</a:t>
            </a:r>
          </a:p>
          <a:p>
            <a:pPr marL="1143000" lvl="1" indent="-457200"/>
            <a:r>
              <a:rPr lang="en-US"/>
              <a:t>C</a:t>
            </a:r>
            <a:r>
              <a:rPr lang="en-US" b="0"/>
              <a:t>hildren are to be seen and not heard</a:t>
            </a:r>
          </a:p>
          <a:p>
            <a:endParaRPr lang="en-US"/>
          </a:p>
        </p:txBody>
      </p:sp>
      <p:pic>
        <p:nvPicPr>
          <p:cNvPr id="5" name="Picture 4" descr="An old person with a cup of tea&#10;&#10;Description automatically generated">
            <a:extLst>
              <a:ext uri="{FF2B5EF4-FFF2-40B4-BE49-F238E27FC236}">
                <a16:creationId xmlns:a16="http://schemas.microsoft.com/office/drawing/2014/main" id="{B0F44502-A87B-B5AC-4603-AD71334B9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978747" y="1302589"/>
            <a:ext cx="3060692" cy="4599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4722C0-95D8-B64E-B921-0F990ED10BDD}"/>
              </a:ext>
            </a:extLst>
          </p:cNvPr>
          <p:cNvSpPr txBox="1"/>
          <p:nvPr/>
        </p:nvSpPr>
        <p:spPr>
          <a:xfrm>
            <a:off x="8978747" y="5902130"/>
            <a:ext cx="2439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flatworldknowledge.lardbucket.org/books/a-primer-on-social-problems/s09-aging-and-ageism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sa/3.0/"/>
              </a:rPr>
              <a:t>CC BY-SA-NC</a:t>
            </a:r>
            <a:endParaRPr lang="en-US" sz="900"/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9496738F-75C3-759A-DE4A-B766E9AE8F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69556" y="1586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485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A9F0-8C6E-D8B9-609D-09666C0DF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096"/>
          </a:xfrm>
        </p:spPr>
        <p:txBody>
          <a:bodyPr/>
          <a:lstStyle/>
          <a:p>
            <a:r>
              <a:rPr lang="en-US"/>
              <a:t>Racism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09F4D-976F-6C99-BA4E-0F57B220A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222"/>
            <a:ext cx="10515600" cy="517442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2400" b="0"/>
              <a:t>Is there racism in healthcare?</a:t>
            </a:r>
          </a:p>
          <a:p>
            <a:pPr>
              <a:spcAft>
                <a:spcPts val="1200"/>
              </a:spcAft>
            </a:pPr>
            <a:r>
              <a:rPr lang="en-US" sz="2400" b="0"/>
              <a:t>The Institute of Health Improvement looks at the evidence through a series of brief videos. Note: Each video is a continuation of the previous video.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What is Health Equity, and Why Does it Matter (4mn)? </a:t>
            </a:r>
            <a:r>
              <a:rPr lang="en-US" sz="1600" b="0">
                <a:hlinkClick r:id="rId2"/>
              </a:rPr>
              <a:t>https://youtu.be/CwBEkGurMiY?si=oGH1rvZUwNQyN_EL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Why Haven’t We Made More Progress in Health Equity (3.5mn)? </a:t>
            </a:r>
            <a:r>
              <a:rPr lang="en-US" sz="1600" b="0">
                <a:hlinkClick r:id="rId3"/>
              </a:rPr>
              <a:t>https://youtu.be/hBsV0D1Qqeo?si=ctPKXyxVUgt81Y8V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Does Racism Play a Role in Health Inequities (6.5)? </a:t>
            </a:r>
            <a:r>
              <a:rPr lang="en-US" sz="1600" b="0">
                <a:hlinkClick r:id="rId4"/>
              </a:rPr>
              <a:t>https://youtu.be/Mudlev9tTIY?si=3u8JDBdJCsCi1eLw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How Can Providers Reduce Unconscious Bias (4mn)? </a:t>
            </a:r>
            <a:r>
              <a:rPr lang="en-US" sz="1600" b="0">
                <a:hlinkClick r:id="rId5"/>
              </a:rPr>
              <a:t>https://youtu.be/3KoTi3LRBXI?si=OQPM6U_qud8mbI6Q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How Can Health Care Promote Health Equity (3mn)? </a:t>
            </a:r>
            <a:r>
              <a:rPr lang="en-US" sz="1600" b="0">
                <a:hlinkClick r:id="rId6"/>
              </a:rPr>
              <a:t>https://youtu.be/IPLGfE0_i8M?si=mgOmWaWzbtMYAzy4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What One Thing Would You Do to Create Health Equity (3.5mn)? </a:t>
            </a:r>
            <a:r>
              <a:rPr lang="en-US" sz="1600" b="0">
                <a:hlinkClick r:id="rId7"/>
              </a:rPr>
              <a:t>https://youtu.be/ih7VEx40mdY?si=ozTN_Dl3l_DHmMIT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Why Does Health Equity Matter to You (4mn)? </a:t>
            </a:r>
            <a:r>
              <a:rPr lang="en-US" sz="1600" b="0">
                <a:hlinkClick r:id="rId8"/>
              </a:rPr>
              <a:t>https://youtu.be/d1Nmh7Xjtps?si=xSXc1K5QfoXAjzgz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b="0"/>
              <a:t>How Can Improvement Science Help Create Equity (5mn)? </a:t>
            </a:r>
            <a:r>
              <a:rPr lang="en-US" sz="1600" b="0">
                <a:hlinkClick r:id="rId9"/>
              </a:rPr>
              <a:t>https://youtu.be/60oYoPHS6Yk?si=pCUm8tq9wZvkTQA4</a:t>
            </a:r>
            <a:r>
              <a:rPr lang="en-US" sz="1600" b="0"/>
              <a:t> </a:t>
            </a:r>
          </a:p>
        </p:txBody>
      </p:sp>
      <p:pic>
        <p:nvPicPr>
          <p:cNvPr id="4" name="Picture 3" descr="A blue line drawing of a person diving into water&#10;&#10;Description automatically generated">
            <a:extLst>
              <a:ext uri="{FF2B5EF4-FFF2-40B4-BE49-F238E27FC236}">
                <a16:creationId xmlns:a16="http://schemas.microsoft.com/office/drawing/2014/main" id="{D71C82DB-5EC6-480E-4F82-DD61AF4291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82017" y="-4085"/>
            <a:ext cx="914400" cy="914400"/>
          </a:xfrm>
          <a:prstGeom prst="rect">
            <a:avLst/>
          </a:prstGeom>
        </p:spPr>
      </p:pic>
      <p:pic>
        <p:nvPicPr>
          <p:cNvPr id="6" name="Graphic 5" descr="A lightbulb">
            <a:extLst>
              <a:ext uri="{FF2B5EF4-FFF2-40B4-BE49-F238E27FC236}">
                <a16:creationId xmlns:a16="http://schemas.microsoft.com/office/drawing/2014/main" id="{CAE3228F-4913-879E-C222-0F8773E1B04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706700" y="367403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919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46634-6AD7-3899-69A6-63DC366AA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896" y="276990"/>
            <a:ext cx="10515600" cy="1325563"/>
          </a:xfrm>
        </p:spPr>
        <p:txBody>
          <a:bodyPr/>
          <a:lstStyle/>
          <a:p>
            <a:r>
              <a:rPr lang="en-US"/>
              <a:t>Sexism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58737-9CF6-17F2-D886-8DAA41986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896" y="1690688"/>
            <a:ext cx="6906658" cy="435133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Discrimination based on gender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Historically based on discrimination against women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In today’s world, there is more to consider:</a:t>
            </a:r>
          </a:p>
          <a:p>
            <a:pPr marL="1143000" lvl="1" indent="-457200"/>
            <a:r>
              <a:rPr lang="en-US"/>
              <a:t>Other genders</a:t>
            </a:r>
          </a:p>
          <a:p>
            <a:pPr marL="1143000" lvl="1" indent="-457200"/>
            <a:r>
              <a:rPr lang="en-US"/>
              <a:t>Transgender</a:t>
            </a:r>
          </a:p>
          <a:p>
            <a:pPr marL="1143000" lvl="1" indent="-457200"/>
            <a:r>
              <a:rPr lang="en-US" b="0"/>
              <a:t>Preferred pronouns</a:t>
            </a:r>
          </a:p>
          <a:p>
            <a:pPr marL="1600200" lvl="2" indent="-457200"/>
            <a:r>
              <a:rPr lang="en-US"/>
              <a:t>Videos on pronouns: </a:t>
            </a:r>
            <a:r>
              <a:rPr lang="en-US" sz="1600">
                <a:hlinkClick r:id="rId2"/>
              </a:rPr>
              <a:t>https://pronouns.org/resources</a:t>
            </a:r>
            <a:r>
              <a:rPr lang="en-US" sz="1600"/>
              <a:t> </a:t>
            </a:r>
          </a:p>
          <a:p>
            <a:pPr marL="1143000" lvl="1" indent="-457200"/>
            <a:endParaRPr lang="en-US" b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b="0"/>
          </a:p>
        </p:txBody>
      </p:sp>
      <p:pic>
        <p:nvPicPr>
          <p:cNvPr id="5" name="Picture 4" descr="A person and person pulling a rope&#10;&#10;Description automatically generated">
            <a:extLst>
              <a:ext uri="{FF2B5EF4-FFF2-40B4-BE49-F238E27FC236}">
                <a16:creationId xmlns:a16="http://schemas.microsoft.com/office/drawing/2014/main" id="{C78B91F6-E7E8-F4EB-57A5-650041EB9A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546554" y="2132306"/>
            <a:ext cx="4481684" cy="1977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2B3FBC-500D-4A17-D615-A2762FEB0228}"/>
              </a:ext>
            </a:extLst>
          </p:cNvPr>
          <p:cNvSpPr txBox="1"/>
          <p:nvPr/>
        </p:nvSpPr>
        <p:spPr>
          <a:xfrm>
            <a:off x="7546554" y="4109520"/>
            <a:ext cx="32955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4" tooltip="https://conservationbytes.com/2017/09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5" tooltip="https://creativecommons.org/licenses/by-nc-nd/3.0/"/>
              </a:rPr>
              <a:t>CC BY-NC-ND</a:t>
            </a:r>
            <a:endParaRPr lang="en-US" sz="900"/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BE52E644-3575-25D4-F789-417EF67A2D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20944" y="136779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17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Classism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marL="0" algn="r" defTabSz="914400" rtl="0" eaLnBrk="1" latinLnBrk="0" hangingPunct="1">
              <a:defRPr sz="11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AB73BC-B049-4115-A692-8D63A059BFB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02920" y="1764792"/>
            <a:ext cx="10012680" cy="47884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Classism is prejudice, discrimination, mistreatment, or lack of respect based on socioeconomic class</a:t>
            </a:r>
            <a:endParaRPr lang="en-US" b="0"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Criteria for measuring class is usually education, income, occupation,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Classism is the belief that people from certain social or economic classes are superior to others</a:t>
            </a:r>
            <a:endParaRPr lang="en-US" sz="1900" b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Healthcare professionals provide high quality care for all individuals without regard to social or economic status </a:t>
            </a:r>
          </a:p>
          <a:p>
            <a:endParaRPr lang="en-US" sz="1900"/>
          </a:p>
        </p:txBody>
      </p:sp>
      <p:pic>
        <p:nvPicPr>
          <p:cNvPr id="6" name="Graphic 5" descr="A lightbulb">
            <a:extLst>
              <a:ext uri="{FF2B5EF4-FFF2-40B4-BE49-F238E27FC236}">
                <a16:creationId xmlns:a16="http://schemas.microsoft.com/office/drawing/2014/main" id="{2ABC9F9B-F629-6545-664F-6B52E0FFD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8847" y="210521"/>
            <a:ext cx="984504" cy="9845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DF47-E484-B4C2-CDFD-D23A5708C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Culturalism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175E1-5AF1-A6DC-8197-2F83A3231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>
                <a:ea typeface="Calibri"/>
                <a:cs typeface="Calibri"/>
              </a:rPr>
              <a:t>Discrimination of prejudice based on cultural differences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Discussed further in competency 3</a:t>
            </a:r>
            <a:endParaRPr lang="en-US" sz="1600" b="0">
              <a:ea typeface="Calibri"/>
              <a:cs typeface="Calibri"/>
            </a:endParaRPr>
          </a:p>
          <a:p>
            <a:pPr marL="457200" indent="-457200"/>
            <a:endParaRPr lang="en-US" b="0"/>
          </a:p>
          <a:p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615860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43B41-2630-642A-DDEA-6D3530151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2829"/>
            <a:ext cx="10515600" cy="704723"/>
          </a:xfrm>
        </p:spPr>
        <p:txBody>
          <a:bodyPr/>
          <a:lstStyle/>
          <a:p>
            <a:pPr algn="ctr"/>
            <a:r>
              <a:rPr lang="en-US"/>
              <a:t>Vocabulary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39FAB-4A02-4137-BADF-FE7929CE6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261872"/>
            <a:ext cx="11420856" cy="539711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/>
              <a:t>Acculturation: </a:t>
            </a:r>
            <a:r>
              <a:rPr lang="en-US" sz="2400" b="0"/>
              <a:t>The merging of cultures due to prolonged contact or cultural modification by borrowing traits from another culture</a:t>
            </a:r>
            <a:endParaRPr lang="en-US" sz="2400" b="0">
              <a:ea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sz="2400"/>
              <a:t>Belief: </a:t>
            </a:r>
            <a:r>
              <a:rPr lang="en-US" sz="2400" b="0"/>
              <a:t>A principle or standard that guides human behavior and communication</a:t>
            </a:r>
            <a:endParaRPr lang="en-US" sz="2400" b="0">
              <a:ea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sz="2400"/>
              <a:t>Belief System:</a:t>
            </a:r>
            <a:r>
              <a:rPr lang="en-US" sz="2400" b="0"/>
              <a:t> A principle or body of principles held to be true by a group of people.  Examples of belief systems are religions, ethnic cultures or political groups.</a:t>
            </a:r>
            <a:endParaRPr lang="en-US" sz="2400" b="0">
              <a:ea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sz="2400"/>
              <a:t>Bias:</a:t>
            </a:r>
            <a:r>
              <a:rPr lang="en-US" sz="2400" b="0"/>
              <a:t> The tendency to believe that one’s own values are right, and the values of others are wrong or not as good</a:t>
            </a:r>
            <a:endParaRPr lang="en-US" sz="2400" b="0">
              <a:ea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en-US" sz="2400">
                <a:ea typeface="Calibri"/>
                <a:cs typeface="Calibri"/>
              </a:rPr>
              <a:t>Culture: </a:t>
            </a:r>
            <a:r>
              <a:rPr lang="en-US" sz="2400" b="0">
                <a:ea typeface="Calibri"/>
                <a:cs typeface="Calibri"/>
              </a:rPr>
              <a:t>The common lifestyles, languages, behavior patterns, traditions, and beliefs learned and passed down from one generation to another</a:t>
            </a:r>
            <a:endParaRPr lang="en-US"/>
          </a:p>
          <a:p>
            <a:pPr algn="l" rtl="0"/>
            <a:endParaRPr lang="en-US" sz="2400">
              <a:ea typeface="Calibri"/>
              <a:cs typeface="Calibri"/>
            </a:endParaRP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40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9B127-E651-CA79-2320-E2496FD5B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7915"/>
          </a:xfrm>
        </p:spPr>
        <p:txBody>
          <a:bodyPr/>
          <a:lstStyle/>
          <a:p>
            <a:r>
              <a:rPr lang="en-US"/>
              <a:t>Belief Systems Related to Gender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824F4-0046-E854-91C9-20BAA8C02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502983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Communication styles can vary among genders</a:t>
            </a:r>
          </a:p>
          <a:p>
            <a:pPr marL="1143000" lvl="1" indent="-457200"/>
            <a:r>
              <a:rPr lang="en-US"/>
              <a:t>Ex: males tend to have a more assertive style</a:t>
            </a:r>
            <a:endParaRPr lang="en-US" b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Some health occupations are male or female dominated</a:t>
            </a:r>
          </a:p>
          <a:p>
            <a:pPr marL="1143000" lvl="1" indent="-457200"/>
            <a:r>
              <a:rPr lang="en-US"/>
              <a:t>Doctors: Male dominated: 56-72% male in U.S. depending on the state  </a:t>
            </a:r>
            <a:r>
              <a:rPr lang="en-US" sz="1600">
                <a:hlinkClick r:id="rId2"/>
              </a:rPr>
              <a:t>Data by state</a:t>
            </a:r>
            <a:endParaRPr lang="en-US" sz="1600"/>
          </a:p>
          <a:p>
            <a:pPr marL="1143000" lvl="1" indent="-457200"/>
            <a:r>
              <a:rPr lang="en-US"/>
              <a:t>Nursing: 88% women in U.S. </a:t>
            </a:r>
            <a:r>
              <a:rPr lang="en-US" sz="1600">
                <a:hlinkClick r:id="rId3"/>
              </a:rPr>
              <a:t>World-wide statistics from the World Health Organization</a:t>
            </a:r>
            <a:endParaRPr lang="en-US" sz="16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Culture can influence acceptable gender roles</a:t>
            </a:r>
          </a:p>
          <a:p>
            <a:pPr marL="1143000" lvl="1" indent="-457200"/>
            <a:r>
              <a:rPr lang="en-US"/>
              <a:t>So</a:t>
            </a:r>
            <a:r>
              <a:rPr lang="en-US" b="0"/>
              <a:t>me cultures may not allow females to care for male clients</a:t>
            </a:r>
          </a:p>
          <a:p>
            <a:pPr marL="1143000" lvl="1" indent="-457200"/>
            <a:r>
              <a:rPr lang="en-US"/>
              <a:t>Clients may prefer a same gender or opposite gender healthcare worker</a:t>
            </a:r>
          </a:p>
          <a:p>
            <a:pPr marL="1143000" lvl="1" indent="-457200"/>
            <a:r>
              <a:rPr lang="en-US" b="0"/>
              <a:t>Healthcare workers in the U.S. are expected to take care of all clients regardless of gender</a:t>
            </a:r>
          </a:p>
          <a:p>
            <a:pPr marL="1143000" lvl="1" indent="-457200"/>
            <a:r>
              <a:rPr lang="en-US"/>
              <a:t>If a client prefers a specific gender, accommodations are made if possible</a:t>
            </a:r>
            <a:endParaRPr lang="en-US" b="0"/>
          </a:p>
          <a:p>
            <a:endParaRPr lang="en-US"/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28C1BA75-48C1-FBB3-0996-93659C1746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62750" y="198230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6561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9B127-E651-CA79-2320-E2496FD5B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Belief Systems Related to 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824F4-0046-E854-91C9-20BAA8C02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There are many generations in the workplace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Healthcare workers range in age from 16-70+             </a:t>
            </a:r>
            <a:r>
              <a:rPr lang="en-US" b="0" i="1"/>
              <a:t>Why so long?</a:t>
            </a:r>
            <a:endParaRPr lang="en-US" b="0" i="1">
              <a:ea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Generations have different occupational views and experiences:</a:t>
            </a:r>
          </a:p>
          <a:p>
            <a:pPr marL="1143000" lvl="1" indent="-457200"/>
            <a:r>
              <a:rPr lang="en-US" b="0"/>
              <a:t>Work ethic </a:t>
            </a:r>
          </a:p>
          <a:p>
            <a:pPr marL="1143000" lvl="1" indent="-457200"/>
            <a:r>
              <a:rPr lang="en-US"/>
              <a:t>Work-life balance</a:t>
            </a:r>
            <a:endParaRPr lang="en-US" b="0"/>
          </a:p>
          <a:p>
            <a:pPr marL="1143000" lvl="1" indent="-457200"/>
            <a:r>
              <a:rPr lang="en-US" b="0"/>
              <a:t>The types of occupations that were acceptable for the generation when they were young</a:t>
            </a:r>
          </a:p>
          <a:p>
            <a:pPr marL="1143000" lvl="1" indent="-457200"/>
            <a:r>
              <a:rPr lang="en-US" b="0"/>
              <a:t>How authority figures are viewed </a:t>
            </a:r>
          </a:p>
          <a:p>
            <a:pPr marL="1143000" lvl="1" indent="-457200"/>
            <a:r>
              <a:rPr lang="en-US"/>
              <a:t>E</a:t>
            </a:r>
            <a:r>
              <a:rPr lang="en-US" b="0"/>
              <a:t>thnicity &amp; belief systems pertaining to age </a:t>
            </a: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6D1D15F3-5E61-F9E8-383D-D0EECFE62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75589" y="210521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0575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World War II / Traditionalists: born 1925-1945</a:t>
            </a:r>
            <a:endParaRPr lang="en-US" b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Men dominated much of the workforce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Strong work ethic &amp; drive to reach the top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Respect for leadership</a:t>
            </a:r>
          </a:p>
          <a:p>
            <a:r>
              <a:rPr lang="en-US"/>
              <a:t>Baby Boomers: born 1946-1964 </a:t>
            </a:r>
            <a:endParaRPr lang="en-US" b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Favor team approach, though driven to be the star of the team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“Me Generation” with strong emphasis on personal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Impressed with authority, friendly relationships with their bosses</a:t>
            </a:r>
          </a:p>
        </p:txBody>
      </p:sp>
      <p:pic>
        <p:nvPicPr>
          <p:cNvPr id="4" name="Graphic 3" descr="Diving outline">
            <a:extLst>
              <a:ext uri="{FF2B5EF4-FFF2-40B4-BE49-F238E27FC236}">
                <a16:creationId xmlns:a16="http://schemas.microsoft.com/office/drawing/2014/main" id="{59E30399-3738-A73D-ECAF-4ACE194915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59167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/>
              <a:t>Generation X: born 1965-1980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Grew up in more single-parent households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“Latch-key kids”-both parents worked so needed a key to let themselves in their home after school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Value independence in work place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Emphasis on life outside of 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Not intimidated by authority, value diversity &amp; personal expression</a:t>
            </a:r>
          </a:p>
          <a:p>
            <a:pPr>
              <a:buNone/>
            </a:pPr>
            <a:r>
              <a:rPr lang="en-US"/>
              <a:t>Millennial Generation: born 1981-2000</a:t>
            </a:r>
            <a:r>
              <a:rPr lang="en-US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Internet Age; World is global &amp; interconnected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Attitudes of hard work &amp; innovation</a:t>
            </a:r>
            <a:endParaRPr lang="en-US"/>
          </a:p>
        </p:txBody>
      </p:sp>
      <p:pic>
        <p:nvPicPr>
          <p:cNvPr id="4" name="Graphic 3" descr="Diving outline">
            <a:extLst>
              <a:ext uri="{FF2B5EF4-FFF2-40B4-BE49-F238E27FC236}">
                <a16:creationId xmlns:a16="http://schemas.microsoft.com/office/drawing/2014/main" id="{5332EA33-7681-6911-2B13-E88EAD604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77600" y="59167"/>
            <a:ext cx="914400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/>
              <a:t>Generation Z: born 2001-2020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Digital device dependent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Value independence and individuality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Innovative in the workplace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Embrace new technologies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Preference toward millennial managers</a:t>
            </a:r>
          </a:p>
          <a:p>
            <a:r>
              <a:rPr lang="en-US"/>
              <a:t>More information: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Purdue University generational chart: </a:t>
            </a:r>
            <a:r>
              <a:rPr lang="en-US" sz="1700" b="0">
                <a:hlinkClick r:id="rId2"/>
              </a:rPr>
              <a:t>https://www.purdueglobal.edu/corporate-partners/generational-workers-infographic.png</a:t>
            </a:r>
            <a:r>
              <a:rPr lang="en-US" sz="17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1700" b="0"/>
          </a:p>
        </p:txBody>
      </p:sp>
      <p:pic>
        <p:nvPicPr>
          <p:cNvPr id="4" name="Graphic 3" descr="Diving outline">
            <a:extLst>
              <a:ext uri="{FF2B5EF4-FFF2-40B4-BE49-F238E27FC236}">
                <a16:creationId xmlns:a16="http://schemas.microsoft.com/office/drawing/2014/main" id="{8737C17B-60FB-E825-2171-D2B63CE70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77600" y="5916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6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89" y="1233404"/>
            <a:ext cx="10792132" cy="3466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cs typeface="Arial"/>
              </a:rPr>
              <a:t>Explore personal responsibilities as a healthcare worker to treat each person as an individual </a:t>
            </a:r>
          </a:p>
          <a:p>
            <a:pPr marL="0" indent="0">
              <a:buNone/>
            </a:pPr>
            <a:r>
              <a:rPr lang="en-US" sz="2400">
                <a:cs typeface="Arial"/>
              </a:rPr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Discuss cultural stereotyping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Identify  personal cultural  prejudices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Identify  cultural interactions with team members and clients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Discuss customer service skills</a:t>
            </a:r>
            <a:endParaRPr lang="en-US" sz="16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89" y="52399"/>
            <a:ext cx="5467097" cy="951845"/>
          </a:xfrm>
        </p:spPr>
        <p:txBody>
          <a:bodyPr anchor="b">
            <a:normAutofit/>
          </a:bodyPr>
          <a:lstStyle/>
          <a:p>
            <a:r>
              <a:rPr lang="en-US">
                <a:cs typeface="Arial"/>
              </a:rPr>
              <a:t>Competency 3</a:t>
            </a:r>
          </a:p>
        </p:txBody>
      </p:sp>
      <p:pic>
        <p:nvPicPr>
          <p:cNvPr id="5" name="Picture 4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9374A75C-464B-5C30-5A71-349D19A3C5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3274" y="0"/>
            <a:ext cx="1185872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B2307-779D-2F13-DAA5-5D32D5C31202}"/>
              </a:ext>
            </a:extLst>
          </p:cNvPr>
          <p:cNvSpPr txBox="1"/>
          <p:nvPr/>
        </p:nvSpPr>
        <p:spPr>
          <a:xfrm>
            <a:off x="632489" y="6573256"/>
            <a:ext cx="4471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95D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epitemnein-epitomic.blogspot.com/2014/01/cultivating-supremacy-of-compa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56124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DF47-E484-B4C2-CDFD-D23A5708C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Cultural Stereotyping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175E1-5AF1-A6DC-8197-2F83A3231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62491" cy="46634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Cultural differences should be respected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Cultural stereotyping needs to be avoided:</a:t>
            </a:r>
            <a:endParaRPr lang="en-US" b="0">
              <a:ea typeface="Calibri"/>
              <a:cs typeface="Calibri"/>
            </a:endParaRPr>
          </a:p>
          <a:p>
            <a:pPr marL="1143000" lvl="1" indent="-457200"/>
            <a:r>
              <a:rPr lang="en-US" b="0"/>
              <a:t>Making assumptions about a person based on cultural </a:t>
            </a:r>
            <a:endParaRPr lang="en-US" b="0">
              <a:ea typeface="Calibri"/>
              <a:cs typeface="Calibri"/>
            </a:endParaRPr>
          </a:p>
          <a:p>
            <a:pPr marL="1143000" lvl="1" indent="-457200"/>
            <a:r>
              <a:rPr lang="en-US">
                <a:ea typeface="Calibri"/>
                <a:cs typeface="Calibri"/>
              </a:rPr>
              <a:t>Assuming all people within a culture are alike</a:t>
            </a:r>
            <a:endParaRPr lang="en-US"/>
          </a:p>
          <a:p>
            <a:pPr marL="1143000" lvl="1" indent="-457200"/>
            <a:r>
              <a:rPr lang="en-US"/>
              <a:t>Assumptions may be based on ethnicity, country of origin, gender, age, etc.</a:t>
            </a:r>
            <a:endParaRPr lang="en-US" b="0">
              <a:ea typeface="Calibri"/>
              <a:cs typeface="Calibri"/>
            </a:endParaRPr>
          </a:p>
          <a:p>
            <a:pPr marL="1143000" lvl="1" indent="-457200"/>
            <a:r>
              <a:rPr lang="en-US" b="0"/>
              <a:t>When caring for clients, asking about cultural preferences can help to individualize care provided</a:t>
            </a:r>
            <a:endParaRPr lang="en-US" b="0">
              <a:ea typeface="Calibri"/>
              <a:cs typeface="Calibri"/>
            </a:endParaRPr>
          </a:p>
          <a:p>
            <a:pPr marL="1600200" lvl="2" indent="-457200"/>
            <a:r>
              <a:rPr lang="en-US"/>
              <a:t>Preferred foods, clothing, rituals, etc.</a:t>
            </a:r>
            <a:endParaRPr lang="en-US">
              <a:ea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Video (2mn) Cultural Stereotypes: </a:t>
            </a:r>
            <a:r>
              <a:rPr lang="en-US" sz="1600" b="0">
                <a:hlinkClick r:id="rId2"/>
              </a:rPr>
              <a:t>https://youtu.be/j7cTtZt0BjE?si=MwNaG0ySjhbo9_JJ</a:t>
            </a:r>
            <a:r>
              <a:rPr lang="en-US" sz="1600" b="0"/>
              <a:t> </a:t>
            </a:r>
            <a:endParaRPr lang="en-US" sz="1600" b="0">
              <a:ea typeface="Calibri"/>
              <a:cs typeface="Calibri"/>
            </a:endParaRPr>
          </a:p>
          <a:p>
            <a:pPr marL="457200" indent="-457200"/>
            <a:endParaRPr lang="en-US" b="0"/>
          </a:p>
          <a:p>
            <a:endParaRPr lang="en-US" b="0"/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3895FD20-83F2-4E87-C6F8-DB7E6EAA5D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844369" y="48430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998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9AA73-2793-B7F6-7FEB-A48232D86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Cultural Prejudices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51267-79CF-EBBB-6D76-8CE71179D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Personal Cultural Prejudice: </a:t>
            </a:r>
          </a:p>
          <a:p>
            <a:pPr marL="1143000" lvl="1" indent="-457200"/>
            <a:r>
              <a:rPr lang="en-US" b="0"/>
              <a:t>Bias towards own culture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Ethnocentrism</a:t>
            </a:r>
          </a:p>
          <a:p>
            <a:pPr marL="1143000" lvl="1" indent="-457200"/>
            <a:r>
              <a:rPr lang="en-US" b="0"/>
              <a:t>The belief that one’s own culture or traditions are better than those of other cultures</a:t>
            </a:r>
          </a:p>
          <a:p>
            <a:pPr marL="1143000" lvl="1" indent="-457200"/>
            <a:endParaRPr lang="en-US" b="0"/>
          </a:p>
          <a:p>
            <a:pPr lvl="1" indent="0">
              <a:buNone/>
            </a:pPr>
            <a:endParaRPr lang="en-US" b="0"/>
          </a:p>
          <a:p>
            <a:endParaRPr lang="en-US" b="0"/>
          </a:p>
        </p:txBody>
      </p:sp>
      <p:pic>
        <p:nvPicPr>
          <p:cNvPr id="8" name="Picture 7" descr="A group of people with different colored heads&#10;&#10;Description automatically generated">
            <a:extLst>
              <a:ext uri="{FF2B5EF4-FFF2-40B4-BE49-F238E27FC236}">
                <a16:creationId xmlns:a16="http://schemas.microsoft.com/office/drawing/2014/main" id="{C427A70D-FC20-E72A-1E27-012704D5E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753958" y="4400691"/>
            <a:ext cx="6533476" cy="2207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A4EA09-E4FA-2784-B14C-B191F8836BED}"/>
              </a:ext>
            </a:extLst>
          </p:cNvPr>
          <p:cNvSpPr txBox="1"/>
          <p:nvPr/>
        </p:nvSpPr>
        <p:spPr>
          <a:xfrm>
            <a:off x="2753958" y="6608291"/>
            <a:ext cx="6533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ufl.pb.unizin.org/integratingveterinarymedicinewithsheltersystems/chapter/social-justice-diversity-equity-and-inclusion-in-animal-shelter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nc-nd/3.0/"/>
              </a:rPr>
              <a:t>CC BY-NC-ND</a:t>
            </a:r>
            <a:endParaRPr lang="en-US" sz="900"/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8A3EFA19-2083-E456-3061-1CD983271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35428" y="370295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739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A3E2E-4BBD-EB51-6272-1DD752812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/>
              <a:t>Cultural Interactions with Team Members and Clients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D9794-BD2D-2406-1159-4B73526C1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/>
          </a:bodyPr>
          <a:lstStyle/>
          <a:p>
            <a:r>
              <a:rPr lang="en-US"/>
              <a:t>Communication barriers or misunderstandings may arise due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Different languages or accents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Slang or figures of speech from one culture or generation may not be understood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Gestures may have different meanings in different cultures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Physical interactions</a:t>
            </a:r>
          </a:p>
          <a:p>
            <a:pPr marL="1143000" lvl="1" indent="-457200"/>
            <a:r>
              <a:rPr lang="en-US"/>
              <a:t>May be interpreted differently depending on the person</a:t>
            </a:r>
          </a:p>
          <a:p>
            <a:pPr marL="1143000" lvl="1" indent="-457200"/>
            <a:r>
              <a:rPr lang="en-US"/>
              <a:t>Use of touch: holding a client’s hand to comfort them</a:t>
            </a:r>
          </a:p>
          <a:p>
            <a:pPr marL="1143000" lvl="1" indent="-457200"/>
            <a:r>
              <a:rPr lang="en-US"/>
              <a:t>May be culturally appropriate or inappropriate depending on the client</a:t>
            </a:r>
          </a:p>
          <a:p>
            <a:pPr marL="1143000" lvl="1" indent="-457200"/>
            <a:r>
              <a:rPr lang="en-US"/>
              <a:t>Providing care requires touching the client</a:t>
            </a:r>
          </a:p>
          <a:p>
            <a:pPr lvl="2" indent="0">
              <a:buNone/>
            </a:pPr>
            <a:endParaRPr lang="en-US"/>
          </a:p>
          <a:p>
            <a:pPr marL="1600200" lvl="2" indent="-457200"/>
            <a:endParaRPr lang="en-US"/>
          </a:p>
          <a:p>
            <a:pPr marL="1143000" lvl="1" indent="-45720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913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 Customer Service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12332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Patients / clients are customers and customer service is important!</a:t>
            </a:r>
          </a:p>
          <a:p>
            <a:pPr marL="0" indent="0">
              <a:spcBef>
                <a:spcPts val="0"/>
              </a:spcBef>
              <a:buNone/>
            </a:pPr>
            <a:endParaRPr lang="en-US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Appropriate actions that display customer service skills:</a:t>
            </a:r>
            <a:endParaRPr lang="en-US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Smiling</a:t>
            </a:r>
            <a:endParaRPr lang="en-US" b="0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Patience</a:t>
            </a:r>
            <a:endParaRPr lang="en-US" b="0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 effectively</a:t>
            </a:r>
            <a:endParaRPr lang="en-US" b="0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Pleasant attitude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cs typeface="Times New Roman" panose="02020603050405020304" pitchFamily="18" charset="0"/>
              </a:rPr>
              <a:t>Show interest</a:t>
            </a:r>
            <a:endParaRPr lang="en-US" b="0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Eye contact if culturally appropriate</a:t>
            </a:r>
            <a:endParaRPr lang="en-US" b="0"/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Gentle touch if appropriate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As</a:t>
            </a:r>
            <a:r>
              <a:rPr lang="en-US" b="0">
                <a:latin typeface="Calibri" panose="020F0502020204030204" pitchFamily="34" charset="0"/>
                <a:cs typeface="Times New Roman" panose="02020603050405020304" pitchFamily="18" charset="0"/>
              </a:rPr>
              <a:t>k questions</a:t>
            </a:r>
            <a:endParaRPr lang="en-US" b="0">
              <a:effectLst/>
            </a:endParaRPr>
          </a:p>
        </p:txBody>
      </p:sp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147A5899-E144-D656-264F-FAD458362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58847" y="210521"/>
            <a:ext cx="984504" cy="9845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173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43B41-2630-642A-DDEA-6D3530151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2829"/>
            <a:ext cx="10515600" cy="704723"/>
          </a:xfrm>
        </p:spPr>
        <p:txBody>
          <a:bodyPr/>
          <a:lstStyle/>
          <a:p>
            <a:pPr algn="ctr"/>
            <a:r>
              <a:rPr lang="en-US"/>
              <a:t>Vocabulary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39FAB-4A02-4137-BADF-FE7929CE6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261872"/>
            <a:ext cx="11420856" cy="539711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 rtl="0" fontAlgn="base">
              <a:spcAft>
                <a:spcPts val="1200"/>
              </a:spcAft>
            </a:pPr>
            <a:r>
              <a:rPr lang="en-US" sz="2400" b="1" i="0">
                <a:effectLst/>
                <a:latin typeface="Calibri"/>
                <a:ea typeface="Calibri"/>
                <a:cs typeface="Calibri"/>
              </a:rPr>
              <a:t>Culture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Shock: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Culture shock is what people who migrate from their native culture into a new culture may experience when the values and beliefs of the new culture are radically different from the person’s native culture</a:t>
            </a:r>
            <a:endParaRPr lang="en-US" sz="24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Cultural Values: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Principles or standards that members of a cultural group share</a:t>
            </a:r>
          </a:p>
          <a:p>
            <a:pPr algn="l" rtl="0" fontAlgn="base">
              <a:spcAft>
                <a:spcPts val="1200"/>
              </a:spcAft>
            </a:pPr>
            <a:r>
              <a:rPr lang="en-US" sz="2400" b="1" i="0">
                <a:effectLst/>
                <a:latin typeface="Calibri" panose="020F0502020204030204" pitchFamily="34" charset="0"/>
              </a:rPr>
              <a:t>Diversity: </a:t>
            </a:r>
            <a:r>
              <a:rPr lang="en-US" sz="2400" b="0" i="0">
                <a:effectLst/>
                <a:latin typeface="Calibri" panose="020F0502020204030204" pitchFamily="34" charset="0"/>
              </a:rPr>
              <a:t>Differences among people that include race, culture, gender, sexual orientation, age, religion, physical disabilities and other attributes</a:t>
            </a:r>
            <a:endParaRPr lang="en-US" sz="1600" b="0" i="0">
              <a:effectLst/>
            </a:endParaRPr>
          </a:p>
          <a:p>
            <a:pPr algn="l" rtl="0" fontAlgn="base">
              <a:spcAft>
                <a:spcPts val="1200"/>
              </a:spcAft>
            </a:pPr>
            <a:r>
              <a:rPr lang="en-US" sz="2400" b="1" i="0">
                <a:effectLst/>
                <a:latin typeface="Calibri" panose="020F0502020204030204" pitchFamily="34" charset="0"/>
              </a:rPr>
              <a:t>Ethnicity:</a:t>
            </a:r>
            <a:r>
              <a:rPr lang="en-US" sz="2400" b="0" i="0">
                <a:effectLst/>
                <a:latin typeface="Calibri" panose="020F0502020204030204" pitchFamily="34" charset="0"/>
              </a:rPr>
              <a:t> People of a cultural group or ethnic affiliation</a:t>
            </a:r>
            <a:endParaRPr lang="en-US" sz="1600" b="0" i="0">
              <a:effectLst/>
            </a:endParaRPr>
          </a:p>
          <a:p>
            <a:r>
              <a:rPr lang="en-US" sz="2400">
                <a:ea typeface="Calibri"/>
                <a:cs typeface="Calibri"/>
              </a:rPr>
              <a:t>Ethnocentrism:</a:t>
            </a:r>
            <a:r>
              <a:rPr lang="en-US" sz="2400" b="0">
                <a:ea typeface="Calibri"/>
                <a:cs typeface="Calibri"/>
              </a:rPr>
              <a:t> The belief that one’s own culture or traditions are better than those of other cultures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7757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09227-3B64-8730-E493-1F259F50B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Potential Videos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76C9-9FE0-5D4D-CCAC-6B0AB392E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34210"/>
            <a:ext cx="10515600" cy="435133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Video (3mn): The Difference Between Care &amp; Caring: </a:t>
            </a:r>
            <a:r>
              <a:rPr lang="en-US" sz="1600" b="0">
                <a:hlinkClick r:id="rId2"/>
              </a:rPr>
              <a:t>https://youtu.be/wkf-WxMZVP8?si=q3nTnLzudBN23SIQ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Video (6mn): Patients Come First: </a:t>
            </a:r>
            <a:r>
              <a:rPr lang="en-US" sz="1600" b="0">
                <a:hlinkClick r:id="rId3"/>
              </a:rPr>
              <a:t>https://youtu.be/YEFW28wzwig?si=aNh4eaffCMbyiTOF</a:t>
            </a:r>
            <a:r>
              <a:rPr lang="en-US" sz="1600" b="0"/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Video 2-part series</a:t>
            </a:r>
          </a:p>
          <a:p>
            <a:pPr marL="1143000" lvl="1" indent="-457200"/>
            <a:r>
              <a:rPr lang="en-US" b="0"/>
              <a:t>Patient Experience the Wrong Way (2mn): </a:t>
            </a:r>
            <a:r>
              <a:rPr lang="en-US" sz="1200" b="0">
                <a:hlinkClick r:id="rId4"/>
              </a:rPr>
              <a:t>https://youtu.be/5i1cWqAABb8?si=LRibgH5vpAf0dKQ-</a:t>
            </a:r>
            <a:r>
              <a:rPr lang="en-US" sz="1200" b="0"/>
              <a:t> </a:t>
            </a:r>
          </a:p>
          <a:p>
            <a:pPr marL="1143000" lvl="1" indent="-457200"/>
            <a:r>
              <a:rPr lang="en-US"/>
              <a:t>Patient Experience the Correct Way (2mn): </a:t>
            </a:r>
            <a:r>
              <a:rPr lang="en-US" sz="1200">
                <a:hlinkClick r:id="rId5"/>
              </a:rPr>
              <a:t>https://youtu.be/z6g8M2koswU?si=1kcBpWZIecWxqdCi</a:t>
            </a:r>
            <a:r>
              <a:rPr lang="en-US" sz="1200"/>
              <a:t> </a:t>
            </a:r>
            <a:endParaRPr lang="en-US" sz="1200" b="0"/>
          </a:p>
        </p:txBody>
      </p:sp>
      <p:pic>
        <p:nvPicPr>
          <p:cNvPr id="5" name="Graphic 4" descr="Loudly crying face outline with solid fill">
            <a:extLst>
              <a:ext uri="{FF2B5EF4-FFF2-40B4-BE49-F238E27FC236}">
                <a16:creationId xmlns:a16="http://schemas.microsoft.com/office/drawing/2014/main" id="{9BCF5AEE-BAE7-D53F-C2E7-DBAA4075E1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68000" y="1690688"/>
            <a:ext cx="457200" cy="457200"/>
          </a:xfrm>
          <a:prstGeom prst="rect">
            <a:avLst/>
          </a:prstGeom>
        </p:spPr>
      </p:pic>
      <p:pic>
        <p:nvPicPr>
          <p:cNvPr id="6" name="Graphic 5" descr="Loudly crying face outline with solid fill">
            <a:extLst>
              <a:ext uri="{FF2B5EF4-FFF2-40B4-BE49-F238E27FC236}">
                <a16:creationId xmlns:a16="http://schemas.microsoft.com/office/drawing/2014/main" id="{80081871-E0A0-4DF1-1E73-87EB5690D9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68000" y="2502573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4532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89" y="1233404"/>
            <a:ext cx="10792132" cy="34666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>
                <a:cs typeface="Arial"/>
              </a:rPr>
              <a:t>Discuss the appropriate workplace expectations for team members when interacting with diverse cultures representing varying ages and genders</a:t>
            </a:r>
          </a:p>
          <a:p>
            <a:pPr marL="0" indent="0">
              <a:buNone/>
            </a:pPr>
            <a:endParaRPr lang="en-US" sz="240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Identify workplace expectations for  team members and clients of diverse cultures, genders, and  age groups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89" y="52399"/>
            <a:ext cx="5467097" cy="951845"/>
          </a:xfrm>
        </p:spPr>
        <p:txBody>
          <a:bodyPr anchor="b">
            <a:normAutofit/>
          </a:bodyPr>
          <a:lstStyle/>
          <a:p>
            <a:r>
              <a:rPr lang="en-US">
                <a:cs typeface="Arial"/>
              </a:rPr>
              <a:t>Competency 4</a:t>
            </a:r>
          </a:p>
        </p:txBody>
      </p:sp>
      <p:pic>
        <p:nvPicPr>
          <p:cNvPr id="5" name="Picture 4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9374A75C-464B-5C30-5A71-349D19A3C5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3274" y="-1"/>
            <a:ext cx="1185872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B2307-779D-2F13-DAA5-5D32D5C31202}"/>
              </a:ext>
            </a:extLst>
          </p:cNvPr>
          <p:cNvSpPr txBox="1"/>
          <p:nvPr/>
        </p:nvSpPr>
        <p:spPr>
          <a:xfrm>
            <a:off x="632489" y="6573256"/>
            <a:ext cx="4471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95D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epitemnein-epitomic.blogspot.com/2014/01/cultivating-supremacy-of-compa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25060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2004"/>
          </a:xfrm>
        </p:spPr>
        <p:txBody>
          <a:bodyPr>
            <a:normAutofit/>
          </a:bodyPr>
          <a:lstStyle/>
          <a:p>
            <a:r>
              <a:rPr lang="en-US"/>
              <a:t>Workplace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6180"/>
            <a:ext cx="8686800" cy="556181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Respect the belief systems and diversity of individuals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/>
              <a:t>Communicate with respect for the culture of others: </a:t>
            </a:r>
            <a:endParaRPr lang="en-US" b="0">
              <a:ea typeface="Calibri"/>
              <a:cs typeface="Calibri"/>
            </a:endParaRPr>
          </a:p>
          <a:p>
            <a:pPr lvl="1"/>
            <a:r>
              <a:rPr lang="en-US"/>
              <a:t>Verbal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Non-verbal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Written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Clarify for understanding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Repeat as needed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Validate understanding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Gender appropriate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Age appropriate</a:t>
            </a:r>
            <a:endParaRPr lang="en-US">
              <a:ea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/>
              <a:t>Video (3mn): Inclusion Starts with I:                </a:t>
            </a:r>
            <a:r>
              <a:rPr lang="en-US" sz="1600" b="0"/>
              <a:t> </a:t>
            </a:r>
            <a:r>
              <a:rPr lang="en-US" sz="1600" b="0">
                <a:ea typeface="+mn-lt"/>
                <a:cs typeface="+mn-lt"/>
                <a:hlinkClick r:id="rId3"/>
              </a:rPr>
              <a:t>https://youtu.be/1X4xJd8gQWY</a:t>
            </a:r>
            <a:r>
              <a:rPr lang="en-US" sz="1600" b="0"/>
              <a:t>   </a:t>
            </a:r>
            <a:endParaRPr lang="en-US" sz="1600" b="0">
              <a:ea typeface="Calibri"/>
              <a:cs typeface="Calibri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5" name="Picture 4" descr="A group of people holding hands&#10;&#10;Description automatically generated">
            <a:extLst>
              <a:ext uri="{FF2B5EF4-FFF2-40B4-BE49-F238E27FC236}">
                <a16:creationId xmlns:a16="http://schemas.microsoft.com/office/drawing/2014/main" id="{CDAD85EE-9E2F-9BA2-D6D1-8B813F06AE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096000" y="2282558"/>
            <a:ext cx="4903883" cy="3269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A8CDB3-4D6F-618C-3C90-395CBDED5D2E}"/>
              </a:ext>
            </a:extLst>
          </p:cNvPr>
          <p:cNvSpPr txBox="1"/>
          <p:nvPr/>
        </p:nvSpPr>
        <p:spPr>
          <a:xfrm>
            <a:off x="6096000" y="5610863"/>
            <a:ext cx="37521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journalistsresource.org/studies/government/health-care/integrated-care-collaborative-mental-health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d/3.0/"/>
              </a:rPr>
              <a:t>CC BY-ND</a:t>
            </a:r>
            <a:endParaRPr lang="en-US" sz="900"/>
          </a:p>
        </p:txBody>
      </p:sp>
      <p:pic>
        <p:nvPicPr>
          <p:cNvPr id="7" name="Graphic 6" descr="Loudly crying face outline with solid fill">
            <a:extLst>
              <a:ext uri="{FF2B5EF4-FFF2-40B4-BE49-F238E27FC236}">
                <a16:creationId xmlns:a16="http://schemas.microsoft.com/office/drawing/2014/main" id="{47A27159-AE6B-8665-C1E8-F43F494B5F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966908" y="5900745"/>
            <a:ext cx="457200" cy="457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D55DD-BAD9-4716-B0ED-3FC2B8490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Culture in the Workplace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5768F-7C97-4E1B-AA15-CB7A207F1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/>
          </a:bodyPr>
          <a:lstStyle/>
          <a:p>
            <a:r>
              <a:rPr lang="en-US"/>
              <a:t>Culture in the healthcare workplace</a:t>
            </a:r>
          </a:p>
          <a:p>
            <a:pPr lvl="1"/>
            <a:r>
              <a:rPr lang="en-US"/>
              <a:t>How we behave and treat each other</a:t>
            </a:r>
          </a:p>
          <a:p>
            <a:pPr lvl="1"/>
            <a:r>
              <a:rPr lang="en-US"/>
              <a:t>How we value clients</a:t>
            </a:r>
          </a:p>
          <a:p>
            <a:r>
              <a:rPr lang="en-US"/>
              <a:t>Leadership in the healthcare workplace</a:t>
            </a:r>
          </a:p>
          <a:p>
            <a:pPr lvl="1"/>
            <a:r>
              <a:rPr lang="en-US"/>
              <a:t>Supervisors are often promoted to their positions because of strong </a:t>
            </a:r>
            <a:r>
              <a:rPr lang="en-US" i="1"/>
              <a:t>clinical </a:t>
            </a:r>
            <a:r>
              <a:rPr lang="en-US"/>
              <a:t>skills</a:t>
            </a:r>
          </a:p>
          <a:p>
            <a:pPr lvl="1"/>
            <a:r>
              <a:rPr lang="en-US"/>
              <a:t>Often lack leadership skills</a:t>
            </a:r>
          </a:p>
          <a:p>
            <a:r>
              <a:rPr lang="en-US"/>
              <a:t>John Maxwell on Diversity (2mn):   </a:t>
            </a:r>
            <a:r>
              <a:rPr lang="en-US" sz="1700" b="0">
                <a:hlinkClick r:id="rId3"/>
              </a:rPr>
              <a:t>https://www.youtube.com/watch?v=kBS9LOKjGKY</a:t>
            </a:r>
            <a:r>
              <a:rPr lang="en-US" sz="1700" b="0"/>
              <a:t> </a:t>
            </a:r>
          </a:p>
          <a:p>
            <a:r>
              <a:rPr lang="en-US"/>
              <a:t>John Maxwell on Creating culture in the workplace (4mn):  </a:t>
            </a:r>
            <a:r>
              <a:rPr lang="en-US" sz="1700" b="0">
                <a:hlinkClick r:id="rId4"/>
              </a:rPr>
              <a:t>https://www.youtube.com/watch?v=kcIZImGzbTo</a:t>
            </a:r>
            <a:r>
              <a:rPr lang="en-US" sz="1700" b="0"/>
              <a:t> </a:t>
            </a:r>
          </a:p>
        </p:txBody>
      </p:sp>
      <p:pic>
        <p:nvPicPr>
          <p:cNvPr id="4" name="Graphic 3" descr="Diving outline">
            <a:extLst>
              <a:ext uri="{FF2B5EF4-FFF2-40B4-BE49-F238E27FC236}">
                <a16:creationId xmlns:a16="http://schemas.microsoft.com/office/drawing/2014/main" id="{0D2AF13A-9E94-99D6-1F93-E61DF3256B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77600" y="59167"/>
            <a:ext cx="914400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17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89" y="1233404"/>
            <a:ext cx="10792132" cy="34666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>
                <a:cs typeface="Arial"/>
              </a:rPr>
              <a:t>Using a problem-solving process applied to healthcare situations, describe how healthcare employees can respect client and staff diversity</a:t>
            </a:r>
          </a:p>
          <a:p>
            <a:pPr marL="0" indent="0">
              <a:buNone/>
            </a:pPr>
            <a:endParaRPr lang="en-US" sz="2400"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Discuss the problem-solving process as applied to the issue of diverse cultures and their belief systems and practices in healthcare utilizing a team approach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89" y="52399"/>
            <a:ext cx="5467097" cy="951845"/>
          </a:xfrm>
        </p:spPr>
        <p:txBody>
          <a:bodyPr anchor="b">
            <a:normAutofit/>
          </a:bodyPr>
          <a:lstStyle/>
          <a:p>
            <a:r>
              <a:rPr lang="en-US">
                <a:cs typeface="Arial"/>
              </a:rPr>
              <a:t>Competency 5</a:t>
            </a:r>
          </a:p>
        </p:txBody>
      </p:sp>
      <p:pic>
        <p:nvPicPr>
          <p:cNvPr id="5" name="Picture 4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9374A75C-464B-5C30-5A71-349D19A3C5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3274" y="0"/>
            <a:ext cx="1185872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B2307-779D-2F13-DAA5-5D32D5C31202}"/>
              </a:ext>
            </a:extLst>
          </p:cNvPr>
          <p:cNvSpPr txBox="1"/>
          <p:nvPr/>
        </p:nvSpPr>
        <p:spPr>
          <a:xfrm>
            <a:off x="632489" y="6573256"/>
            <a:ext cx="4471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95D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epitemnein-epitomic.blogspot.com/2014/01/cultivating-supremacy-of-compa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14748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The Problem-Solving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9859"/>
            <a:ext cx="6423212" cy="505609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/>
              <a:t>Apply to diversity issues:</a:t>
            </a:r>
          </a:p>
          <a:p>
            <a:r>
              <a:rPr lang="en-US" sz="2400" b="0"/>
              <a:t>Complete a case study scenario regarding cultural diversity in the workplace using the five-step problem-solving process.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Identify the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Gather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Identify ethical issues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Create possible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Select &amp; implement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/>
              <a:t>Evaluate solution &amp; revise as needed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CCACCC4-B58F-357B-B21B-618E84A4CFF9}"/>
              </a:ext>
            </a:extLst>
          </p:cNvPr>
          <p:cNvGraphicFramePr/>
          <p:nvPr/>
        </p:nvGraphicFramePr>
        <p:xfrm>
          <a:off x="6096000" y="1706286"/>
          <a:ext cx="6096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64EB0105-11F8-CEF8-8392-D6B9667ED3D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E5818A-F8FA-F6A3-B54F-B803B0B93EFD}"/>
              </a:ext>
            </a:extLst>
          </p:cNvPr>
          <p:cNvSpPr txBox="1"/>
          <p:nvPr/>
        </p:nvSpPr>
        <p:spPr>
          <a:xfrm>
            <a:off x="333274" y="6627168"/>
            <a:ext cx="38671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https://epitemnein-epitomic.blogspot.com/2014/01/cultivating-supremacy-of-compassion.html"/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2339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43B41-2630-642A-DDEA-6D3530151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2829"/>
            <a:ext cx="10515600" cy="704723"/>
          </a:xfrm>
        </p:spPr>
        <p:txBody>
          <a:bodyPr/>
          <a:lstStyle/>
          <a:p>
            <a:pPr algn="ctr"/>
            <a:r>
              <a:rPr lang="en-US"/>
              <a:t>Vocabulary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39FAB-4A02-4137-BADF-FE7929CE6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261872"/>
            <a:ext cx="11420856" cy="539711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b="1" i="0">
                <a:effectLst/>
                <a:latin typeface="Calibri"/>
                <a:ea typeface="Calibri"/>
                <a:cs typeface="Calibri"/>
              </a:rPr>
              <a:t>Race:</a:t>
            </a:r>
            <a:r>
              <a:rPr lang="en-US" sz="2400" b="0" i="0">
                <a:effectLst/>
                <a:latin typeface="Calibri"/>
                <a:ea typeface="Calibri"/>
                <a:cs typeface="Calibri"/>
              </a:rPr>
              <a:t> A family, people, or nation possessing common traits that are inherited and passed on through generations</a:t>
            </a:r>
            <a:endParaRPr lang="en-US" sz="1600" b="0" i="0">
              <a:effectLst/>
              <a:latin typeface="Calibri"/>
              <a:ea typeface="Calibri"/>
              <a:cs typeface="Calibri"/>
            </a:endParaRPr>
          </a:p>
          <a:p>
            <a:pPr algn="l" rtl="0" fontAlgn="base">
              <a:spcAft>
                <a:spcPts val="1200"/>
              </a:spcAft>
            </a:pPr>
            <a:r>
              <a:rPr lang="en-US" sz="2400" b="1" i="0">
                <a:effectLst/>
                <a:latin typeface="Calibri" panose="020F0502020204030204" pitchFamily="34" charset="0"/>
              </a:rPr>
              <a:t>Stereotype:</a:t>
            </a:r>
            <a:r>
              <a:rPr lang="en-US" sz="2400" b="0" i="0">
                <a:solidFill>
                  <a:srgbClr val="D13438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US" sz="2400" b="0" i="0">
                <a:effectLst/>
                <a:latin typeface="Calibri" panose="020F0502020204030204" pitchFamily="34" charset="0"/>
              </a:rPr>
              <a:t>an assumption or generalized belief about a group of people</a:t>
            </a:r>
            <a:endParaRPr lang="en-US" sz="1600" b="0" i="0">
              <a:effectLst/>
            </a:endParaRPr>
          </a:p>
          <a:p>
            <a:pPr algn="l" rtl="0" fontAlgn="base">
              <a:spcAft>
                <a:spcPts val="1200"/>
              </a:spcAft>
            </a:pPr>
            <a:r>
              <a:rPr lang="en-US" sz="2400" b="1" i="0">
                <a:effectLst/>
                <a:latin typeface="Calibri" panose="020F0502020204030204" pitchFamily="34" charset="0"/>
              </a:rPr>
              <a:t>Subculture: </a:t>
            </a:r>
            <a:r>
              <a:rPr lang="en-US" sz="2400" b="0" i="0">
                <a:effectLst/>
                <a:latin typeface="Calibri" panose="020F0502020204030204" pitchFamily="34" charset="0"/>
              </a:rPr>
              <a:t>Smaller groups within a culture that an individual may belong to. Each subculture has its own values and related expectations for behavior. </a:t>
            </a:r>
            <a:endParaRPr lang="en-US" sz="2200" b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723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89" y="1233404"/>
            <a:ext cx="10792132" cy="346661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>
                <a:cs typeface="Arial"/>
              </a:rPr>
              <a:t>Describe one’s personal belief system</a:t>
            </a:r>
          </a:p>
          <a:p>
            <a:pPr marL="0" indent="0">
              <a:buNone/>
            </a:pPr>
            <a:r>
              <a:rPr lang="en-US" sz="2400">
                <a:cs typeface="Arial"/>
              </a:rPr>
              <a:t> 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Discuss the role of culture in developing a belief system</a:t>
            </a:r>
            <a:endParaRPr lang="en-US" sz="2400" b="0">
              <a:ea typeface="Calibri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Explain what  is meant by a belief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Identify the learner’s personal belief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cs typeface="Arial"/>
              </a:rPr>
              <a:t>Identify extrinsic factors that may influence personal  belief systems</a:t>
            </a:r>
          </a:p>
          <a:p>
            <a:pPr algn="ctr"/>
            <a:endParaRPr lang="en-US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89" y="52399"/>
            <a:ext cx="5467097" cy="951845"/>
          </a:xfrm>
        </p:spPr>
        <p:txBody>
          <a:bodyPr anchor="b">
            <a:normAutofit/>
          </a:bodyPr>
          <a:lstStyle/>
          <a:p>
            <a:r>
              <a:rPr lang="en-US">
                <a:cs typeface="Arial"/>
              </a:rPr>
              <a:t>Competency 1</a:t>
            </a:r>
          </a:p>
        </p:txBody>
      </p:sp>
      <p:pic>
        <p:nvPicPr>
          <p:cNvPr id="5" name="Picture 4" descr="A water droplet falling into a heart shape&#10;&#10;Description automatically generated">
            <a:extLst>
              <a:ext uri="{FF2B5EF4-FFF2-40B4-BE49-F238E27FC236}">
                <a16:creationId xmlns:a16="http://schemas.microsoft.com/office/drawing/2014/main" id="{9374A75C-464B-5C30-5A71-349D19A3C50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1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33274" y="1017"/>
            <a:ext cx="1185872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2DB2307-779D-2F13-DAA5-5D32D5C31202}"/>
              </a:ext>
            </a:extLst>
          </p:cNvPr>
          <p:cNvSpPr txBox="1"/>
          <p:nvPr/>
        </p:nvSpPr>
        <p:spPr>
          <a:xfrm>
            <a:off x="632489" y="6573256"/>
            <a:ext cx="4471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95D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 tooltip="https://epitemnein-epitomic.blogspot.com/2014/01/cultivating-supremacy-of-compassion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 Photo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Unknown Author is licensed under 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003C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6" tooltip="https://creativecommons.org/licenses/by-nc-nd/3.0/"/>
              </a:rPr>
              <a:t>CC BY-NC-ND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3C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6971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43B41-2630-642A-DDEA-6D3530151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264595"/>
            <a:ext cx="10515600" cy="704723"/>
          </a:xfrm>
        </p:spPr>
        <p:txBody>
          <a:bodyPr>
            <a:normAutofit fontScale="90000"/>
          </a:bodyPr>
          <a:lstStyle/>
          <a:p>
            <a:r>
              <a:rPr lang="en-US"/>
              <a:t>Role of Culture in Developing a Belief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39FAB-4A02-4137-BADF-FE7929CE6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261872"/>
            <a:ext cx="6645372" cy="5397111"/>
          </a:xfrm>
        </p:spPr>
        <p:txBody>
          <a:bodyPr>
            <a:normAutofit/>
          </a:bodyPr>
          <a:lstStyle/>
          <a:p>
            <a:pPr algn="l" rtl="0" fontAlgn="base">
              <a:spcAft>
                <a:spcPts val="1200"/>
              </a:spcAft>
            </a:pPr>
            <a:r>
              <a:rPr lang="en-US" sz="2400">
                <a:latin typeface="Calibri" panose="020F0502020204030204" pitchFamily="34" charset="0"/>
              </a:rPr>
              <a:t>Culture is composed of common: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 i="0">
                <a:effectLst/>
                <a:latin typeface="Calibri" panose="020F0502020204030204" pitchFamily="34" charset="0"/>
              </a:rPr>
              <a:t>Lifestyle 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 i="0">
                <a:effectLst/>
                <a:latin typeface="Calibri" panose="020F0502020204030204" pitchFamily="34" charset="0"/>
              </a:rPr>
              <a:t>Language 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>
                <a:latin typeface="Calibri" panose="020F0502020204030204" pitchFamily="34" charset="0"/>
              </a:rPr>
              <a:t>T</a:t>
            </a:r>
            <a:r>
              <a:rPr lang="en-US" sz="2400" b="0" i="0">
                <a:effectLst/>
                <a:latin typeface="Calibri" panose="020F0502020204030204" pitchFamily="34" charset="0"/>
              </a:rPr>
              <a:t>raditions 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>
                <a:latin typeface="Calibri" panose="020F0502020204030204" pitchFamily="34" charset="0"/>
              </a:rPr>
              <a:t>R</a:t>
            </a:r>
            <a:r>
              <a:rPr lang="en-US" sz="2400" b="0" i="0">
                <a:effectLst/>
                <a:latin typeface="Calibri" panose="020F0502020204030204" pitchFamily="34" charset="0"/>
              </a:rPr>
              <a:t>ules </a:t>
            </a: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>
                <a:latin typeface="Calibri" panose="020F0502020204030204" pitchFamily="34" charset="0"/>
              </a:rPr>
              <a:t>V</a:t>
            </a:r>
            <a:r>
              <a:rPr lang="en-US" sz="2400" b="0" i="0">
                <a:effectLst/>
                <a:latin typeface="Calibri" panose="020F0502020204030204" pitchFamily="34" charset="0"/>
              </a:rPr>
              <a:t>alues learned and passed from generation to generation</a:t>
            </a:r>
            <a:r>
              <a:rPr lang="en-US" sz="2400" b="0" i="0">
                <a:solidFill>
                  <a:srgbClr val="D13438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sz="2400" b="0" i="0">
              <a:effectLst/>
              <a:latin typeface="Calibri" panose="020F0502020204030204" pitchFamily="34" charset="0"/>
            </a:endParaRPr>
          </a:p>
          <a:p>
            <a:pPr marL="342900" indent="-342900" algn="l" rtl="0" fontAlgn="base">
              <a:buFont typeface="Arial" panose="020B0604020202020204" pitchFamily="34" charset="0"/>
              <a:buChar char="•"/>
            </a:pPr>
            <a:r>
              <a:rPr lang="en-US" sz="2400" b="0">
                <a:solidFill>
                  <a:srgbClr val="002060"/>
                </a:solidFill>
                <a:latin typeface="Calibri" panose="020F0502020204030204" pitchFamily="34" charset="0"/>
              </a:rPr>
              <a:t>B</a:t>
            </a:r>
            <a:r>
              <a:rPr lang="en-US" sz="2400" b="0" i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eliefs/religion </a:t>
            </a:r>
          </a:p>
          <a:p>
            <a:pPr marL="342900" indent="-342900" algn="l"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200" b="0"/>
          </a:p>
          <a:p>
            <a:endParaRPr lang="en-US"/>
          </a:p>
        </p:txBody>
      </p:sp>
      <p:pic>
        <p:nvPicPr>
          <p:cNvPr id="5" name="Picture 4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18F0A3B0-FF78-8866-E7E6-31C6554B56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6051"/>
          <a:stretch/>
        </p:blipFill>
        <p:spPr>
          <a:xfrm>
            <a:off x="7050794" y="1066836"/>
            <a:ext cx="4912789" cy="3889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055325-DB0F-A122-9FB9-0E0CCF2C6DA1}"/>
              </a:ext>
            </a:extLst>
          </p:cNvPr>
          <p:cNvSpPr txBox="1"/>
          <p:nvPr/>
        </p:nvSpPr>
        <p:spPr>
          <a:xfrm>
            <a:off x="7194012" y="4956084"/>
            <a:ext cx="3164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courses.lumenlearning.com/wmopen-lifespandevelopment/chapter/why-it-matters-lifespan-development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/3.0/"/>
              </a:rPr>
              <a:t>CC BY</a:t>
            </a:r>
            <a:endParaRPr lang="en-US" sz="900"/>
          </a:p>
        </p:txBody>
      </p:sp>
      <p:pic>
        <p:nvPicPr>
          <p:cNvPr id="7" name="Graphic 6" descr="A lightbulb">
            <a:extLst>
              <a:ext uri="{FF2B5EF4-FFF2-40B4-BE49-F238E27FC236}">
                <a16:creationId xmlns:a16="http://schemas.microsoft.com/office/drawing/2014/main" id="{3ECD68CD-35A7-D0F6-0BAA-951CC72316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90984" y="-8684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261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274F2-C9BE-21EE-9B35-834FE4FEC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Sub-Cultures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05764-F499-4C04-7230-51FD0BE88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 fontAlgn="base"/>
            <a:r>
              <a:rPr lang="en-US" b="0">
                <a:solidFill>
                  <a:srgbClr val="002060"/>
                </a:solidFill>
              </a:rPr>
              <a:t>G</a:t>
            </a:r>
            <a:r>
              <a:rPr lang="en-US" sz="2800" b="0" i="0">
                <a:solidFill>
                  <a:srgbClr val="002060"/>
                </a:solidFill>
                <a:effectLst/>
              </a:rPr>
              <a:t>roups that an individual may belong to within a culture: </a:t>
            </a:r>
            <a:endParaRPr lang="en-US" b="0" i="0">
              <a:solidFill>
                <a:srgbClr val="002060"/>
              </a:solidFill>
              <a:effectLst/>
            </a:endParaRPr>
          </a:p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2060"/>
                </a:solidFill>
              </a:rPr>
              <a:t>A</a:t>
            </a:r>
            <a:r>
              <a:rPr lang="en-US" sz="2800" b="0" i="0">
                <a:solidFill>
                  <a:srgbClr val="002060"/>
                </a:solidFill>
                <a:effectLst/>
              </a:rPr>
              <a:t>ge group</a:t>
            </a:r>
          </a:p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2060"/>
                </a:solidFill>
              </a:rPr>
              <a:t>O</a:t>
            </a:r>
            <a:r>
              <a:rPr lang="en-US" sz="2800" b="0" i="0">
                <a:solidFill>
                  <a:srgbClr val="002060"/>
                </a:solidFill>
                <a:effectLst/>
              </a:rPr>
              <a:t>ccupation </a:t>
            </a:r>
          </a:p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2060"/>
                </a:solidFill>
              </a:rPr>
              <a:t>E</a:t>
            </a:r>
            <a:r>
              <a:rPr lang="en-US" sz="2800" b="0" i="0">
                <a:solidFill>
                  <a:srgbClr val="002060"/>
                </a:solidFill>
                <a:effectLst/>
              </a:rPr>
              <a:t>conomic group</a:t>
            </a:r>
          </a:p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2060"/>
                </a:solidFill>
              </a:rPr>
              <a:t>P</a:t>
            </a:r>
            <a:r>
              <a:rPr lang="en-US" sz="2800" b="0" i="0">
                <a:solidFill>
                  <a:srgbClr val="002060"/>
                </a:solidFill>
                <a:effectLst/>
              </a:rPr>
              <a:t>olitical group</a:t>
            </a:r>
          </a:p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b="0">
                <a:solidFill>
                  <a:srgbClr val="002060"/>
                </a:solidFill>
              </a:rPr>
              <a:t>Others?</a:t>
            </a:r>
            <a:endParaRPr lang="en-US" sz="2800" b="0" i="0">
              <a:solidFill>
                <a:srgbClr val="002060"/>
              </a:solidFill>
              <a:effectLst/>
            </a:endParaRPr>
          </a:p>
          <a:p>
            <a:endParaRPr lang="en-US"/>
          </a:p>
        </p:txBody>
      </p:sp>
      <p:pic>
        <p:nvPicPr>
          <p:cNvPr id="5" name="Picture 4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72DDA417-7709-17F8-FB19-1991F1F8D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096000" y="2412325"/>
            <a:ext cx="4645466" cy="3764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5C9AD8-BFB6-486D-F535-4AE4D165A4D1}"/>
              </a:ext>
            </a:extLst>
          </p:cNvPr>
          <p:cNvSpPr txBox="1"/>
          <p:nvPr/>
        </p:nvSpPr>
        <p:spPr>
          <a:xfrm>
            <a:off x="6096000" y="6176963"/>
            <a:ext cx="44630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s://courses.lumenlearning.com/wmopen-concepts-statistics/chapter/types-of-statistical-studies-3-of-4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37485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7201F-2620-5257-99BB-EC1F848EE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Belief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A268B-35D0-A748-4CEA-0C9D6F107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 fontAlgn="base">
              <a:buFont typeface="Arial" panose="020B0604020202020204" pitchFamily="34" charset="0"/>
              <a:buChar char="•"/>
            </a:pPr>
            <a:r>
              <a:rPr lang="en-US" sz="2800" b="0" i="0">
                <a:effectLst/>
                <a:latin typeface="Calibri" panose="020F0502020204030204" pitchFamily="34" charset="0"/>
              </a:rPr>
              <a:t>Beliefs guide human behavior and communication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/>
          </a:p>
        </p:txBody>
      </p:sp>
      <p:pic>
        <p:nvPicPr>
          <p:cNvPr id="12" name="Picture 11" descr="Word Cloud">
            <a:extLst>
              <a:ext uri="{FF2B5EF4-FFF2-40B4-BE49-F238E27FC236}">
                <a16:creationId xmlns:a16="http://schemas.microsoft.com/office/drawing/2014/main" id="{8F795464-6D96-9CFF-E26B-2A87902CE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654" y="2952811"/>
            <a:ext cx="6298692" cy="3905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raphic 4" descr="A lightbulb">
            <a:extLst>
              <a:ext uri="{FF2B5EF4-FFF2-40B4-BE49-F238E27FC236}">
                <a16:creationId xmlns:a16="http://schemas.microsoft.com/office/drawing/2014/main" id="{ED4AECC8-956C-CF1B-1586-A8558C656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26271" y="367097"/>
            <a:ext cx="984504" cy="98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5841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innesota State">
  <a:themeElements>
    <a:clrScheme name="Custom 9">
      <a:dk1>
        <a:srgbClr val="003C66"/>
      </a:dk1>
      <a:lt1>
        <a:srgbClr val="FFFFFF"/>
      </a:lt1>
      <a:dk2>
        <a:srgbClr val="003C66"/>
      </a:dk2>
      <a:lt2>
        <a:srgbClr val="FFFFFF"/>
      </a:lt2>
      <a:accent1>
        <a:srgbClr val="139445"/>
      </a:accent1>
      <a:accent2>
        <a:srgbClr val="DB7C1B"/>
      </a:accent2>
      <a:accent3>
        <a:srgbClr val="0095DA"/>
      </a:accent3>
      <a:accent4>
        <a:srgbClr val="73CEE4"/>
      </a:accent4>
      <a:accent5>
        <a:srgbClr val="62BB46"/>
      </a:accent5>
      <a:accent6>
        <a:srgbClr val="D3E27E"/>
      </a:accent6>
      <a:hlink>
        <a:srgbClr val="0095DA"/>
      </a:hlink>
      <a:folHlink>
        <a:srgbClr val="9D9FA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owerpoint_widescreen_nopage.potx" id="{E0EB34E8-A9E3-4D6E-B10C-1C3A4C7BD91A}" vid="{56CFDCC7-D972-460F-847E-2CAFB4B57E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328DD493FF1D4AAA2FC9A9FFD63FE9" ma:contentTypeVersion="4" ma:contentTypeDescription="Create a new document." ma:contentTypeScope="" ma:versionID="d72c715248681ec0a512f24c16847bdc">
  <xsd:schema xmlns:xsd="http://www.w3.org/2001/XMLSchema" xmlns:xs="http://www.w3.org/2001/XMLSchema" xmlns:p="http://schemas.microsoft.com/office/2006/metadata/properties" xmlns:ns2="dc3d156c-34c4-4b76-9333-ce7f9bb74b4b" targetNamespace="http://schemas.microsoft.com/office/2006/metadata/properties" ma:root="true" ma:fieldsID="4da123780f6309968929ede096685b2d" ns2:_="">
    <xsd:import namespace="dc3d156c-34c4-4b76-9333-ce7f9bb74b4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3d156c-34c4-4b76-9333-ce7f9bb74b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905DED-6145-49AE-A0CB-4BDBDBAFAC6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782890-3750-4156-8240-D72343C9B7CA}">
  <ds:schemaRefs>
    <ds:schemaRef ds:uri="dc3d156c-34c4-4b76-9333-ce7f9bb74b4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CF023F1-AEC7-4790-ABC3-E2F88A7720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2757</Words>
  <Application>Microsoft Office PowerPoint</Application>
  <PresentationFormat>Widescreen</PresentationFormat>
  <Paragraphs>401</Paragraphs>
  <Slides>46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Aptos</vt:lpstr>
      <vt:lpstr>Arial</vt:lpstr>
      <vt:lpstr>Arial Rounded MT Bold</vt:lpstr>
      <vt:lpstr>Bodoni MT Black</vt:lpstr>
      <vt:lpstr>Calibri</vt:lpstr>
      <vt:lpstr>Minnesota State</vt:lpstr>
      <vt:lpstr>Healthcare Core Curriculum</vt:lpstr>
      <vt:lpstr>Note to Instructors</vt:lpstr>
      <vt:lpstr>Vocabulary List</vt:lpstr>
      <vt:lpstr>Vocabulary List</vt:lpstr>
      <vt:lpstr>Vocabulary List</vt:lpstr>
      <vt:lpstr>Competency 1</vt:lpstr>
      <vt:lpstr>Role of Culture in Developing a Belief System</vt:lpstr>
      <vt:lpstr>Sub-Cultures</vt:lpstr>
      <vt:lpstr>Belief Systems</vt:lpstr>
      <vt:lpstr>Components of a Belief System</vt:lpstr>
      <vt:lpstr>Components of a Belief System</vt:lpstr>
      <vt:lpstr>Components of a Belief System</vt:lpstr>
      <vt:lpstr>Types of Belief Systems </vt:lpstr>
      <vt:lpstr>Small groups</vt:lpstr>
      <vt:lpstr>Potential Videos &amp; Resources</vt:lpstr>
      <vt:lpstr>Extrinsic factors that may influence personal belief systems </vt:lpstr>
      <vt:lpstr>Extrinsic factors that may influence personal belief systems </vt:lpstr>
      <vt:lpstr>Competency 2</vt:lpstr>
      <vt:lpstr>Cultures Within the Healthcare Setting </vt:lpstr>
      <vt:lpstr>Ethnicities </vt:lpstr>
      <vt:lpstr>Ethnicities </vt:lpstr>
      <vt:lpstr>Discussion</vt:lpstr>
      <vt:lpstr>“ISMS”</vt:lpstr>
      <vt:lpstr>Agism</vt:lpstr>
      <vt:lpstr>Agism</vt:lpstr>
      <vt:lpstr>Racism</vt:lpstr>
      <vt:lpstr>Sexism</vt:lpstr>
      <vt:lpstr>Classism</vt:lpstr>
      <vt:lpstr>Culturalism</vt:lpstr>
      <vt:lpstr>Belief Systems Related to Gender</vt:lpstr>
      <vt:lpstr>Belief Systems Related to Age</vt:lpstr>
      <vt:lpstr>Generations</vt:lpstr>
      <vt:lpstr>Generations</vt:lpstr>
      <vt:lpstr>Generations</vt:lpstr>
      <vt:lpstr>Competency 3</vt:lpstr>
      <vt:lpstr>Cultural Stereotyping</vt:lpstr>
      <vt:lpstr>Cultural Prejudices</vt:lpstr>
      <vt:lpstr>Cultural Interactions with Team Members and Clients</vt:lpstr>
      <vt:lpstr>Discuss Customer Service Skills</vt:lpstr>
      <vt:lpstr>Potential Videos</vt:lpstr>
      <vt:lpstr>Competency 4</vt:lpstr>
      <vt:lpstr>Workplace Expectations</vt:lpstr>
      <vt:lpstr>Culture in the Workplace</vt:lpstr>
      <vt:lpstr>Competency 5</vt:lpstr>
      <vt:lpstr>The Problem-Solving Process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Healthcare Core Curriculum</dc:title>
  <dc:creator>Andersen Sibley, Diane M</dc:creator>
  <cp:lastModifiedBy>Andersen Sibley, Diane M</cp:lastModifiedBy>
  <cp:revision>3</cp:revision>
  <dcterms:created xsi:type="dcterms:W3CDTF">2024-08-14T15:13:38Z</dcterms:created>
  <dcterms:modified xsi:type="dcterms:W3CDTF">2025-07-08T20:54:24Z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0x01010096328DD493FF1D4AAA2FC9A9FFD63FE9</vt:lpwstr>
  </property>
</Properties>
</file>